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1" roundtripDataSignature="AMtx7mjzscEJAOlrw2N8ngwnYrjAAPFeS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21" Type="http://customschemas.google.com/relationships/presentationmetadata" Target="meta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2" name="Google Shape;332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8" name="Google Shape;338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4" name="Google Shape;344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0" name="Google Shape;350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6" name="Google Shape;356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4" name="Google Shape;374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" name="Google Shape;17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" name="Google Shape;19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Google Shape;23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7" name="Google Shape;26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3" name="Google Shape;30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9" name="Google Shape;30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6" name="Google Shape;32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oogle Shape;23;p17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24" name="Google Shape;24;p17"/>
            <p:cNvCxnSpPr/>
            <p:nvPr/>
          </p:nvCxnSpPr>
          <p:spPr>
            <a:xfrm rot="10800000" flipH="1">
              <a:off x="5130830" y="4175605"/>
              <a:ext cx="4022475" cy="2682396"/>
            </a:xfrm>
            <a:prstGeom prst="straightConnector1">
              <a:avLst/>
            </a:prstGeom>
            <a:noFill/>
            <a:ln w="9525" cap="flat" cmpd="sng">
              <a:solidFill>
                <a:srgbClr val="D8D8D8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5" name="Google Shape;25;p17"/>
            <p:cNvCxnSpPr/>
            <p:nvPr/>
          </p:nvCxnSpPr>
          <p:spPr>
            <a:xfrm>
              <a:off x="7042707" y="0"/>
              <a:ext cx="1219200" cy="6858000"/>
            </a:xfrm>
            <a:prstGeom prst="straightConnector1">
              <a:avLst/>
            </a:prstGeom>
            <a:noFill/>
            <a:ln w="9525" cap="flat" cmpd="sng">
              <a:solidFill>
                <a:srgbClr val="BFBFBF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26" name="Google Shape;26;p17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 extrusionOk="0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17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 extrusionOk="0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17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 extrusionOk="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17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 extrusionOk="0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803"/>
              </a:srgbClr>
            </a:solidFill>
            <a:ln>
              <a:noFill/>
            </a:ln>
          </p:spPr>
        </p:sp>
        <p:sp>
          <p:nvSpPr>
            <p:cNvPr id="30" name="Google Shape;30;p17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 extrusionOk="0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rgbClr val="BFE471">
                <a:alpha val="69803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17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 extrusionOk="0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17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 extrusionOk="0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 extrusionOk="0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4705"/>
              </a:schemeClr>
            </a:solidFill>
            <a:ln>
              <a:noFill/>
            </a:ln>
          </p:spPr>
        </p:sp>
      </p:grpSp>
      <p:sp>
        <p:nvSpPr>
          <p:cNvPr id="34" name="Google Shape;34;p17"/>
          <p:cNvSpPr txBox="1"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  <a:defRPr sz="5400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7"/>
          <p:cNvSpPr txBox="1"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r"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rgbClr val="7F7F7F"/>
                </a:solidFill>
              </a:defRPr>
            </a:lvl1pPr>
            <a:lvl2pPr lvl="1" algn="ctr"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17"/>
          <p:cNvSpPr txBox="1">
            <a:spLocks noGrp="1"/>
          </p:cNvSpPr>
          <p:nvPr>
            <p:ph type="dt" idx="10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7"/>
          <p:cNvSpPr txBox="1">
            <a:spLocks noGrp="1"/>
          </p:cNvSpPr>
          <p:nvPr>
            <p:ph type="ftr" idx="11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7"/>
          <p:cNvSpPr txBox="1">
            <a:spLocks noGrp="1"/>
          </p:cNvSpPr>
          <p:nvPr>
            <p:ph type="sldNum" idx="12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6"/>
          <p:cNvSpPr txBox="1"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  <a:defRPr sz="24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26"/>
          <p:cNvSpPr>
            <a:spLocks noGrp="1"/>
          </p:cNvSpPr>
          <p:nvPr>
            <p:ph type="pic" idx="2"/>
          </p:nvPr>
        </p:nvSpPr>
        <p:spPr>
          <a:xfrm>
            <a:off x="609599" y="609600"/>
            <a:ext cx="6347714" cy="38457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93" name="Google Shape;93;p26"/>
          <p:cNvSpPr txBox="1">
            <a:spLocks noGrp="1"/>
          </p:cNvSpPr>
          <p:nvPr>
            <p:ph type="body" idx="1"/>
          </p:nvPr>
        </p:nvSpPr>
        <p:spPr>
          <a:xfrm>
            <a:off x="609599" y="5367338"/>
            <a:ext cx="6347714" cy="6740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>
            <a:endParaRPr/>
          </a:p>
        </p:txBody>
      </p:sp>
      <p:sp>
        <p:nvSpPr>
          <p:cNvPr id="94" name="Google Shape;94;p26"/>
          <p:cNvSpPr txBox="1">
            <a:spLocks noGrp="1"/>
          </p:cNvSpPr>
          <p:nvPr>
            <p:ph type="dt" idx="10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26"/>
          <p:cNvSpPr txBox="1">
            <a:spLocks noGrp="1"/>
          </p:cNvSpPr>
          <p:nvPr>
            <p:ph type="ftr" idx="11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26"/>
          <p:cNvSpPr txBox="1">
            <a:spLocks noGrp="1"/>
          </p:cNvSpPr>
          <p:nvPr>
            <p:ph type="sldNum" idx="12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aption">
  <p:cSld name="Title and Caption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7"/>
          <p:cNvSpPr txBox="1"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27"/>
          <p:cNvSpPr txBox="1"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0" name="Google Shape;100;p27"/>
          <p:cNvSpPr txBox="1">
            <a:spLocks noGrp="1"/>
          </p:cNvSpPr>
          <p:nvPr>
            <p:ph type="dt" idx="10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27"/>
          <p:cNvSpPr txBox="1">
            <a:spLocks noGrp="1"/>
          </p:cNvSpPr>
          <p:nvPr>
            <p:ph type="ftr" idx="11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27"/>
          <p:cNvSpPr txBox="1">
            <a:spLocks noGrp="1"/>
          </p:cNvSpPr>
          <p:nvPr>
            <p:ph type="sldNum" idx="12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with Caption">
  <p:cSld name="Quote with Caption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8"/>
          <p:cNvSpPr txBox="1"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28"/>
          <p:cNvSpPr txBox="1">
            <a:spLocks noGrp="1"/>
          </p:cNvSpPr>
          <p:nvPr>
            <p:ph type="body" idx="1"/>
          </p:nvPr>
        </p:nvSpPr>
        <p:spPr>
          <a:xfrm>
            <a:off x="1101074" y="3632200"/>
            <a:ext cx="5419804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 sz="16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06" name="Google Shape;106;p28"/>
          <p:cNvSpPr txBox="1">
            <a:spLocks noGrp="1"/>
          </p:cNvSpPr>
          <p:nvPr>
            <p:ph type="body" idx="2"/>
          </p:nvPr>
        </p:nvSpPr>
        <p:spPr>
          <a:xfrm>
            <a:off x="609598" y="4470400"/>
            <a:ext cx="6347715" cy="1570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7" name="Google Shape;107;p28"/>
          <p:cNvSpPr txBox="1">
            <a:spLocks noGrp="1"/>
          </p:cNvSpPr>
          <p:nvPr>
            <p:ph type="dt" idx="10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28"/>
          <p:cNvSpPr txBox="1">
            <a:spLocks noGrp="1"/>
          </p:cNvSpPr>
          <p:nvPr>
            <p:ph type="ftr" idx="11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28"/>
          <p:cNvSpPr txBox="1">
            <a:spLocks noGrp="1"/>
          </p:cNvSpPr>
          <p:nvPr>
            <p:ph type="sldNum" idx="12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0" name="Google Shape;110;p28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0" i="0" u="none" strike="noStrike" cap="non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11" name="Google Shape;111;p28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0" i="0" u="none" strike="noStrike" cap="non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me Card">
  <p:cSld name="Name Card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9"/>
          <p:cNvSpPr txBox="1"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29"/>
          <p:cNvSpPr txBox="1"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15" name="Google Shape;115;p29"/>
          <p:cNvSpPr txBox="1">
            <a:spLocks noGrp="1"/>
          </p:cNvSpPr>
          <p:nvPr>
            <p:ph type="dt" idx="10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29"/>
          <p:cNvSpPr txBox="1">
            <a:spLocks noGrp="1"/>
          </p:cNvSpPr>
          <p:nvPr>
            <p:ph type="ftr" idx="11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29"/>
          <p:cNvSpPr txBox="1">
            <a:spLocks noGrp="1"/>
          </p:cNvSpPr>
          <p:nvPr>
            <p:ph type="sldNum" idx="12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Name Card">
  <p:cSld name="Quote Name Card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30"/>
          <p:cNvSpPr txBox="1"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30"/>
          <p:cNvSpPr txBox="1">
            <a:spLocks noGrp="1"/>
          </p:cNvSpPr>
          <p:nvPr>
            <p:ph type="body" idx="1"/>
          </p:nvPr>
        </p:nvSpPr>
        <p:spPr>
          <a:xfrm>
            <a:off x="609597" y="4013200"/>
            <a:ext cx="6347716" cy="514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21" name="Google Shape;121;p30"/>
          <p:cNvSpPr txBox="1">
            <a:spLocks noGrp="1"/>
          </p:cNvSpPr>
          <p:nvPr>
            <p:ph type="body" idx="2"/>
          </p:nvPr>
        </p:nvSpPr>
        <p:spPr>
          <a:xfrm>
            <a:off x="609598" y="4527448"/>
            <a:ext cx="6347715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22" name="Google Shape;122;p30"/>
          <p:cNvSpPr txBox="1">
            <a:spLocks noGrp="1"/>
          </p:cNvSpPr>
          <p:nvPr>
            <p:ph type="dt" idx="10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30"/>
          <p:cNvSpPr txBox="1">
            <a:spLocks noGrp="1"/>
          </p:cNvSpPr>
          <p:nvPr>
            <p:ph type="ftr" idx="11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30"/>
          <p:cNvSpPr txBox="1">
            <a:spLocks noGrp="1"/>
          </p:cNvSpPr>
          <p:nvPr>
            <p:ph type="sldNum" idx="12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5" name="Google Shape;125;p30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0" i="0" u="none" strike="noStrike" cap="non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26" name="Google Shape;126;p30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0" i="0" u="none" strike="noStrike" cap="non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rue or False">
  <p:cSld name="True or False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31"/>
          <p:cNvSpPr txBox="1"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31"/>
          <p:cNvSpPr txBox="1">
            <a:spLocks noGrp="1"/>
          </p:cNvSpPr>
          <p:nvPr>
            <p:ph type="body" idx="1"/>
          </p:nvPr>
        </p:nvSpPr>
        <p:spPr>
          <a:xfrm>
            <a:off x="609597" y="4013200"/>
            <a:ext cx="6347716" cy="514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chemeClr val="accent1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30" name="Google Shape;130;p31"/>
          <p:cNvSpPr txBox="1">
            <a:spLocks noGrp="1"/>
          </p:cNvSpPr>
          <p:nvPr>
            <p:ph type="body" idx="2"/>
          </p:nvPr>
        </p:nvSpPr>
        <p:spPr>
          <a:xfrm>
            <a:off x="609598" y="4527448"/>
            <a:ext cx="6347715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31" name="Google Shape;131;p31"/>
          <p:cNvSpPr txBox="1">
            <a:spLocks noGrp="1"/>
          </p:cNvSpPr>
          <p:nvPr>
            <p:ph type="dt" idx="10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31"/>
          <p:cNvSpPr txBox="1">
            <a:spLocks noGrp="1"/>
          </p:cNvSpPr>
          <p:nvPr>
            <p:ph type="ftr" idx="11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31"/>
          <p:cNvSpPr txBox="1">
            <a:spLocks noGrp="1"/>
          </p:cNvSpPr>
          <p:nvPr>
            <p:ph type="sldNum" idx="12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32"/>
          <p:cNvSpPr txBox="1"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6" name="Google Shape;136;p32"/>
          <p:cNvSpPr txBox="1">
            <a:spLocks noGrp="1"/>
          </p:cNvSpPr>
          <p:nvPr>
            <p:ph type="body" idx="1"/>
          </p:nvPr>
        </p:nvSpPr>
        <p:spPr>
          <a:xfrm rot="5400000">
            <a:off x="1843070" y="927120"/>
            <a:ext cx="3880773" cy="63477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37" name="Google Shape;137;p32"/>
          <p:cNvSpPr txBox="1">
            <a:spLocks noGrp="1"/>
          </p:cNvSpPr>
          <p:nvPr>
            <p:ph type="dt" idx="10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32"/>
          <p:cNvSpPr txBox="1">
            <a:spLocks noGrp="1"/>
          </p:cNvSpPr>
          <p:nvPr>
            <p:ph type="ftr" idx="11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32"/>
          <p:cNvSpPr txBox="1">
            <a:spLocks noGrp="1"/>
          </p:cNvSpPr>
          <p:nvPr>
            <p:ph type="sldNum" idx="12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33"/>
          <p:cNvSpPr txBox="1">
            <a:spLocks noGrp="1"/>
          </p:cNvSpPr>
          <p:nvPr>
            <p:ph type="title"/>
          </p:nvPr>
        </p:nvSpPr>
        <p:spPr>
          <a:xfrm rot="5400000">
            <a:off x="3840993" y="2745919"/>
            <a:ext cx="5251451" cy="978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33"/>
          <p:cNvSpPr txBox="1">
            <a:spLocks noGrp="1"/>
          </p:cNvSpPr>
          <p:nvPr>
            <p:ph type="body" idx="1"/>
          </p:nvPr>
        </p:nvSpPr>
        <p:spPr>
          <a:xfrm rot="5400000">
            <a:off x="581386" y="637812"/>
            <a:ext cx="5251451" cy="51950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43" name="Google Shape;143;p33"/>
          <p:cNvSpPr txBox="1">
            <a:spLocks noGrp="1"/>
          </p:cNvSpPr>
          <p:nvPr>
            <p:ph type="dt" idx="10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4" name="Google Shape;144;p33"/>
          <p:cNvSpPr txBox="1">
            <a:spLocks noGrp="1"/>
          </p:cNvSpPr>
          <p:nvPr>
            <p:ph type="ftr" idx="11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5" name="Google Shape;145;p33"/>
          <p:cNvSpPr txBox="1">
            <a:spLocks noGrp="1"/>
          </p:cNvSpPr>
          <p:nvPr>
            <p:ph type="sldNum" idx="12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wo Content" type="twoObj">
  <p:cSld name="TWO_OBJECTS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8"/>
          <p:cNvSpPr txBox="1"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8"/>
          <p:cNvSpPr txBox="1">
            <a:spLocks noGrp="1"/>
          </p:cNvSpPr>
          <p:nvPr>
            <p:ph type="dt" idx="10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8"/>
          <p:cNvSpPr txBox="1">
            <a:spLocks noGrp="1"/>
          </p:cNvSpPr>
          <p:nvPr>
            <p:ph type="ftr" idx="11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8"/>
          <p:cNvSpPr txBox="1">
            <a:spLocks noGrp="1"/>
          </p:cNvSpPr>
          <p:nvPr>
            <p:ph type="sldNum" idx="12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4" name="Google Shape;44;p18"/>
          <p:cNvSpPr txBox="1">
            <a:spLocks noGrp="1"/>
          </p:cNvSpPr>
          <p:nvPr>
            <p:ph type="body" idx="1"/>
          </p:nvPr>
        </p:nvSpPr>
        <p:spPr>
          <a:xfrm>
            <a:off x="841248" y="2039112"/>
            <a:ext cx="3657600" cy="3950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45" name="Google Shape;45;p18"/>
          <p:cNvSpPr txBox="1">
            <a:spLocks noGrp="1"/>
          </p:cNvSpPr>
          <p:nvPr>
            <p:ph type="body" idx="2"/>
          </p:nvPr>
        </p:nvSpPr>
        <p:spPr>
          <a:xfrm>
            <a:off x="4645152" y="2039112"/>
            <a:ext cx="3657600" cy="3950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9"/>
          <p:cNvSpPr txBox="1"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9"/>
          <p:cNvSpPr txBox="1"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49" name="Google Shape;49;p19"/>
          <p:cNvSpPr txBox="1">
            <a:spLocks noGrp="1"/>
          </p:cNvSpPr>
          <p:nvPr>
            <p:ph type="dt" idx="10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9"/>
          <p:cNvSpPr txBox="1">
            <a:spLocks noGrp="1"/>
          </p:cNvSpPr>
          <p:nvPr>
            <p:ph type="ftr" idx="11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9"/>
          <p:cNvSpPr txBox="1">
            <a:spLocks noGrp="1"/>
          </p:cNvSpPr>
          <p:nvPr>
            <p:ph type="sldNum" idx="12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20"/>
          <p:cNvSpPr txBox="1"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20"/>
          <p:cNvSpPr txBox="1"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None/>
              <a:defRPr sz="2400" b="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55" name="Google Shape;55;p20"/>
          <p:cNvSpPr txBox="1">
            <a:spLocks noGrp="1"/>
          </p:cNvSpPr>
          <p:nvPr>
            <p:ph type="body" idx="2"/>
          </p:nvPr>
        </p:nvSpPr>
        <p:spPr>
          <a:xfrm>
            <a:off x="609599" y="2737246"/>
            <a:ext cx="3090672" cy="3304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56" name="Google Shape;56;p20"/>
          <p:cNvSpPr txBox="1">
            <a:spLocks noGrp="1"/>
          </p:cNvSpPr>
          <p:nvPr>
            <p:ph type="body" idx="3"/>
          </p:nvPr>
        </p:nvSpPr>
        <p:spPr>
          <a:xfrm>
            <a:off x="3866640" y="2160983"/>
            <a:ext cx="3090672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None/>
              <a:defRPr sz="2400" b="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57" name="Google Shape;57;p20"/>
          <p:cNvSpPr txBox="1">
            <a:spLocks noGrp="1"/>
          </p:cNvSpPr>
          <p:nvPr>
            <p:ph type="body" idx="4"/>
          </p:nvPr>
        </p:nvSpPr>
        <p:spPr>
          <a:xfrm>
            <a:off x="3866640" y="2737246"/>
            <a:ext cx="3090672" cy="3304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58" name="Google Shape;58;p20"/>
          <p:cNvSpPr txBox="1">
            <a:spLocks noGrp="1"/>
          </p:cNvSpPr>
          <p:nvPr>
            <p:ph type="dt" idx="10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0"/>
          <p:cNvSpPr txBox="1">
            <a:spLocks noGrp="1"/>
          </p:cNvSpPr>
          <p:nvPr>
            <p:ph type="ftr" idx="11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0"/>
          <p:cNvSpPr txBox="1">
            <a:spLocks noGrp="1"/>
          </p:cNvSpPr>
          <p:nvPr>
            <p:ph type="sldNum" idx="12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1"/>
          <p:cNvSpPr txBox="1">
            <a:spLocks noGrp="1"/>
          </p:cNvSpPr>
          <p:nvPr>
            <p:ph type="dt" idx="10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1"/>
          <p:cNvSpPr txBox="1">
            <a:spLocks noGrp="1"/>
          </p:cNvSpPr>
          <p:nvPr>
            <p:ph type="ftr" idx="11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1"/>
          <p:cNvSpPr txBox="1">
            <a:spLocks noGrp="1"/>
          </p:cNvSpPr>
          <p:nvPr>
            <p:ph type="sldNum" idx="12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2"/>
          <p:cNvSpPr txBox="1"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  <a:defRPr sz="40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2"/>
          <p:cNvSpPr txBox="1"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68" name="Google Shape;68;p22"/>
          <p:cNvSpPr txBox="1">
            <a:spLocks noGrp="1"/>
          </p:cNvSpPr>
          <p:nvPr>
            <p:ph type="dt" idx="10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2"/>
          <p:cNvSpPr txBox="1">
            <a:spLocks noGrp="1"/>
          </p:cNvSpPr>
          <p:nvPr>
            <p:ph type="ftr" idx="11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2"/>
          <p:cNvSpPr txBox="1">
            <a:spLocks noGrp="1"/>
          </p:cNvSpPr>
          <p:nvPr>
            <p:ph type="sldNum" idx="12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3"/>
          <p:cNvSpPr txBox="1"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3"/>
          <p:cNvSpPr txBox="1">
            <a:spLocks noGrp="1"/>
          </p:cNvSpPr>
          <p:nvPr>
            <p:ph type="body" idx="1"/>
          </p:nvPr>
        </p:nvSpPr>
        <p:spPr>
          <a:xfrm>
            <a:off x="609600" y="2160589"/>
            <a:ext cx="3088109" cy="3880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 sz="1800"/>
            </a:lvl1pPr>
            <a:lvl2pPr marL="914400" lvl="1" indent="-309880" algn="l">
              <a:spcBef>
                <a:spcPts val="1000"/>
              </a:spcBef>
              <a:spcAft>
                <a:spcPts val="0"/>
              </a:spcAft>
              <a:buSzPts val="1280"/>
              <a:buChar char="►"/>
              <a:defRPr sz="1600"/>
            </a:lvl2pPr>
            <a:lvl3pPr marL="1371600" lvl="2" indent="-299719" algn="l">
              <a:spcBef>
                <a:spcPts val="1000"/>
              </a:spcBef>
              <a:spcAft>
                <a:spcPts val="0"/>
              </a:spcAft>
              <a:buSzPts val="1120"/>
              <a:buChar char="►"/>
              <a:defRPr sz="1400"/>
            </a:lvl3pPr>
            <a:lvl4pPr marL="1828800" lvl="3" indent="-28956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4pPr>
            <a:lvl5pPr marL="2286000" lvl="4" indent="-28956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5pPr>
            <a:lvl6pPr marL="2743200" lvl="5" indent="-28956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6pPr>
            <a:lvl7pPr marL="3200400" lvl="6" indent="-28956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7pPr>
            <a:lvl8pPr marL="3657600" lvl="7" indent="-289559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8pPr>
            <a:lvl9pPr marL="4114800" lvl="8" indent="-289559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9pPr>
          </a:lstStyle>
          <a:p>
            <a:endParaRPr/>
          </a:p>
        </p:txBody>
      </p:sp>
      <p:sp>
        <p:nvSpPr>
          <p:cNvPr id="74" name="Google Shape;74;p23"/>
          <p:cNvSpPr txBox="1">
            <a:spLocks noGrp="1"/>
          </p:cNvSpPr>
          <p:nvPr>
            <p:ph type="body" idx="2"/>
          </p:nvPr>
        </p:nvSpPr>
        <p:spPr>
          <a:xfrm>
            <a:off x="3869204" y="2160590"/>
            <a:ext cx="3088110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 sz="1800"/>
            </a:lvl1pPr>
            <a:lvl2pPr marL="914400" lvl="1" indent="-309880" algn="l">
              <a:spcBef>
                <a:spcPts val="1000"/>
              </a:spcBef>
              <a:spcAft>
                <a:spcPts val="0"/>
              </a:spcAft>
              <a:buSzPts val="1280"/>
              <a:buChar char="►"/>
              <a:defRPr sz="1600"/>
            </a:lvl2pPr>
            <a:lvl3pPr marL="1371600" lvl="2" indent="-299719" algn="l">
              <a:spcBef>
                <a:spcPts val="1000"/>
              </a:spcBef>
              <a:spcAft>
                <a:spcPts val="0"/>
              </a:spcAft>
              <a:buSzPts val="1120"/>
              <a:buChar char="►"/>
              <a:defRPr sz="1400"/>
            </a:lvl3pPr>
            <a:lvl4pPr marL="1828800" lvl="3" indent="-28956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4pPr>
            <a:lvl5pPr marL="2286000" lvl="4" indent="-28956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5pPr>
            <a:lvl6pPr marL="2743200" lvl="5" indent="-28956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6pPr>
            <a:lvl7pPr marL="3200400" lvl="6" indent="-28956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7pPr>
            <a:lvl8pPr marL="3657600" lvl="7" indent="-289559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8pPr>
            <a:lvl9pPr marL="4114800" lvl="8" indent="-289559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9pPr>
          </a:lstStyle>
          <a:p>
            <a:endParaRPr/>
          </a:p>
        </p:txBody>
      </p:sp>
      <p:sp>
        <p:nvSpPr>
          <p:cNvPr id="75" name="Google Shape;75;p23"/>
          <p:cNvSpPr txBox="1">
            <a:spLocks noGrp="1"/>
          </p:cNvSpPr>
          <p:nvPr>
            <p:ph type="dt" idx="10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3"/>
          <p:cNvSpPr txBox="1">
            <a:spLocks noGrp="1"/>
          </p:cNvSpPr>
          <p:nvPr>
            <p:ph type="ftr" idx="11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3"/>
          <p:cNvSpPr txBox="1">
            <a:spLocks noGrp="1"/>
          </p:cNvSpPr>
          <p:nvPr>
            <p:ph type="sldNum" idx="12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4"/>
          <p:cNvSpPr txBox="1"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4"/>
          <p:cNvSpPr txBox="1">
            <a:spLocks noGrp="1"/>
          </p:cNvSpPr>
          <p:nvPr>
            <p:ph type="dt" idx="10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24"/>
          <p:cNvSpPr txBox="1">
            <a:spLocks noGrp="1"/>
          </p:cNvSpPr>
          <p:nvPr>
            <p:ph type="ftr" idx="11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4"/>
          <p:cNvSpPr txBox="1">
            <a:spLocks noGrp="1"/>
          </p:cNvSpPr>
          <p:nvPr>
            <p:ph type="sldNum" idx="12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5"/>
          <p:cNvSpPr txBox="1"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rebuchet MS"/>
              <a:buNone/>
              <a:defRPr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25"/>
          <p:cNvSpPr txBox="1">
            <a:spLocks noGrp="1"/>
          </p:cNvSpPr>
          <p:nvPr>
            <p:ph type="body" idx="1"/>
          </p:nvPr>
        </p:nvSpPr>
        <p:spPr>
          <a:xfrm>
            <a:off x="3571275" y="514925"/>
            <a:ext cx="3386037" cy="5526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86" name="Google Shape;86;p25"/>
          <p:cNvSpPr txBox="1">
            <a:spLocks noGrp="1"/>
          </p:cNvSpPr>
          <p:nvPr>
            <p:ph type="body" idx="2"/>
          </p:nvPr>
        </p:nvSpPr>
        <p:spPr>
          <a:xfrm>
            <a:off x="609599" y="2777069"/>
            <a:ext cx="2790182" cy="25844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840"/>
              <a:buNone/>
              <a:defRPr sz="105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600"/>
              <a:buNone/>
              <a:defRPr sz="75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600"/>
              <a:buNone/>
              <a:defRPr sz="75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600"/>
              <a:buNone/>
              <a:defRPr sz="75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600"/>
              <a:buNone/>
              <a:defRPr sz="75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600"/>
              <a:buNone/>
              <a:defRPr sz="750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600"/>
              <a:buNone/>
              <a:defRPr sz="750"/>
            </a:lvl9pPr>
          </a:lstStyle>
          <a:p>
            <a:endParaRPr/>
          </a:p>
        </p:txBody>
      </p:sp>
      <p:sp>
        <p:nvSpPr>
          <p:cNvPr id="87" name="Google Shape;87;p25"/>
          <p:cNvSpPr txBox="1">
            <a:spLocks noGrp="1"/>
          </p:cNvSpPr>
          <p:nvPr>
            <p:ph type="dt" idx="10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25"/>
          <p:cNvSpPr txBox="1">
            <a:spLocks noGrp="1"/>
          </p:cNvSpPr>
          <p:nvPr>
            <p:ph type="ftr" idx="11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25"/>
          <p:cNvSpPr txBox="1">
            <a:spLocks noGrp="1"/>
          </p:cNvSpPr>
          <p:nvPr>
            <p:ph type="sldNum" idx="12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Google Shape;7;p1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 extrusionOk="0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8" name="Google Shape;8;p16"/>
            <p:cNvCxnSpPr/>
            <p:nvPr/>
          </p:nvCxnSpPr>
          <p:spPr>
            <a:xfrm rot="10800000" flipH="1">
              <a:off x="5130830" y="4175605"/>
              <a:ext cx="4022475" cy="2682396"/>
            </a:xfrm>
            <a:prstGeom prst="straightConnector1">
              <a:avLst/>
            </a:prstGeom>
            <a:noFill/>
            <a:ln w="9525" cap="flat" cmpd="sng">
              <a:solidFill>
                <a:srgbClr val="D8D8D8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9" name="Google Shape;9;p16"/>
            <p:cNvCxnSpPr/>
            <p:nvPr/>
          </p:nvCxnSpPr>
          <p:spPr>
            <a:xfrm>
              <a:off x="7042707" y="0"/>
              <a:ext cx="1219200" cy="6858000"/>
            </a:xfrm>
            <a:prstGeom prst="straightConnector1">
              <a:avLst/>
            </a:prstGeom>
            <a:noFill/>
            <a:ln w="9525" cap="flat" cmpd="sng">
              <a:solidFill>
                <a:srgbClr val="BFBFBF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0" name="Google Shape;10;p16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 extrusionOk="0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1;p16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 extrusionOk="0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16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 extrusionOk="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16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 extrusionOk="0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803"/>
              </a:srgbClr>
            </a:solidFill>
            <a:ln>
              <a:noFill/>
            </a:ln>
          </p:spPr>
        </p:sp>
        <p:sp>
          <p:nvSpPr>
            <p:cNvPr id="14" name="Google Shape;14;p16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 extrusionOk="0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rgbClr val="BFE471">
                <a:alpha val="69803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16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 extrusionOk="0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16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 extrusionOk="0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" name="Google Shape;17;p16"/>
          <p:cNvSpPr txBox="1"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16"/>
          <p:cNvSpPr txBox="1"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200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098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►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9971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►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9" name="Google Shape;19;p16"/>
          <p:cNvSpPr txBox="1">
            <a:spLocks noGrp="1"/>
          </p:cNvSpPr>
          <p:nvPr>
            <p:ph type="dt" idx="10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0" name="Google Shape;20;p16"/>
          <p:cNvSpPr txBox="1">
            <a:spLocks noGrp="1"/>
          </p:cNvSpPr>
          <p:nvPr>
            <p:ph type="ftr" idx="11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1" name="Google Shape;21;p16"/>
          <p:cNvSpPr txBox="1">
            <a:spLocks noGrp="1"/>
          </p:cNvSpPr>
          <p:nvPr>
            <p:ph type="sldNum" idx="12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orgiastandards.org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"/>
          <p:cNvSpPr txBox="1">
            <a:spLocks noGrp="1"/>
          </p:cNvSpPr>
          <p:nvPr>
            <p:ph type="ctrTitle"/>
          </p:nvPr>
        </p:nvSpPr>
        <p:spPr>
          <a:xfrm>
            <a:off x="762000" y="2286000"/>
            <a:ext cx="80010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60"/>
              <a:buFont typeface="Trebuchet MS"/>
              <a:buNone/>
            </a:pPr>
            <a:r>
              <a:rPr lang="en-US" sz="4860"/>
              <a:t>              </a:t>
            </a:r>
            <a:br>
              <a:rPr lang="en-US" sz="4860"/>
            </a:br>
            <a:br>
              <a:rPr lang="en-US" sz="4860"/>
            </a:br>
            <a:br>
              <a:rPr lang="en-US" sz="4860"/>
            </a:br>
            <a:endParaRPr sz="4860"/>
          </a:p>
        </p:txBody>
      </p:sp>
      <p:pic>
        <p:nvPicPr>
          <p:cNvPr id="151" name="Google Shape;151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86000" y="2362200"/>
            <a:ext cx="4080377" cy="1676400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Google Shape;152;p1"/>
          <p:cNvSpPr txBox="1"/>
          <p:nvPr/>
        </p:nvSpPr>
        <p:spPr>
          <a:xfrm>
            <a:off x="567612" y="1269593"/>
            <a:ext cx="7010400" cy="21852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</a:t>
            </a:r>
            <a:r>
              <a:rPr lang="en-US" sz="4000" b="1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anchester Middle School</a:t>
            </a:r>
            <a:r>
              <a:rPr lang="en-US" sz="40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endParaRPr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>
              <a:solidFill>
                <a:srgbClr val="73330B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2800" b="1" i="1" u="none" strike="noStrike" cap="none">
              <a:solidFill>
                <a:srgbClr val="C000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53" name="Google Shape;153;p1"/>
          <p:cNvSpPr txBox="1"/>
          <p:nvPr/>
        </p:nvSpPr>
        <p:spPr>
          <a:xfrm>
            <a:off x="567600" y="4086250"/>
            <a:ext cx="7631400" cy="26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Annual Family Partnership Meeting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202</a:t>
            </a:r>
            <a:r>
              <a:rPr lang="en-US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1</a:t>
            </a:r>
            <a:r>
              <a:rPr lang="en-US" sz="2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-202</a:t>
            </a:r>
            <a:r>
              <a:rPr lang="en-US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2</a:t>
            </a:r>
            <a:endParaRPr sz="24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Principal: Mrs. Erica Short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Assistant Principal: Mr. Todd Holloway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Instructional Lead Teacher: Krystal Johnson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Counselor: Mr. Randy Gibson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Family Engagement Coordinator: Mrs. Kristie Battle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10"/>
          <p:cNvSpPr txBox="1">
            <a:spLocks noGrp="1"/>
          </p:cNvSpPr>
          <p:nvPr>
            <p:ph type="title"/>
          </p:nvPr>
        </p:nvSpPr>
        <p:spPr>
          <a:xfrm>
            <a:off x="551280" y="436563"/>
            <a:ext cx="8041440" cy="1087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Georgia"/>
              <a:buNone/>
            </a:pPr>
            <a:r>
              <a:rPr lang="en-US" b="1">
                <a:latin typeface="Georgia"/>
                <a:ea typeface="Georgia"/>
                <a:cs typeface="Georgia"/>
                <a:sym typeface="Georgia"/>
              </a:rPr>
              <a:t>School Curriculum</a:t>
            </a:r>
            <a:endParaRPr/>
          </a:p>
        </p:txBody>
      </p:sp>
      <p:sp>
        <p:nvSpPr>
          <p:cNvPr id="335" name="Google Shape;335;p10"/>
          <p:cNvSpPr txBox="1">
            <a:spLocks noGrp="1"/>
          </p:cNvSpPr>
          <p:nvPr>
            <p:ph type="body" idx="1"/>
          </p:nvPr>
        </p:nvSpPr>
        <p:spPr>
          <a:xfrm>
            <a:off x="341800" y="1054775"/>
            <a:ext cx="6858000" cy="580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82296" lvl="0" indent="0" algn="ctr" rtl="0"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lang="en-US" b="1" i="1">
                <a:solidFill>
                  <a:srgbClr val="C00000"/>
                </a:solidFill>
                <a:latin typeface="Georgia"/>
                <a:ea typeface="Georgia"/>
                <a:cs typeface="Georgia"/>
                <a:sym typeface="Georgia"/>
              </a:rPr>
              <a:t>You can visit the GA DOE website – Georgia Standards to view more information about our standards for instruction and resources available.     </a:t>
            </a:r>
            <a:r>
              <a:rPr lang="en-US" b="1" i="1" u="sng">
                <a:solidFill>
                  <a:srgbClr val="C00000"/>
                </a:solidFill>
                <a:latin typeface="Georgia"/>
                <a:ea typeface="Georgia"/>
                <a:cs typeface="Georgia"/>
                <a:sym typeface="Georgia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www.georgiastandards.org</a:t>
            </a:r>
            <a:endParaRPr b="1" i="1">
              <a:solidFill>
                <a:srgbClr val="C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82296" lvl="0" indent="0" algn="l" rtl="0">
              <a:spcBef>
                <a:spcPts val="1000"/>
              </a:spcBef>
              <a:spcAft>
                <a:spcPts val="0"/>
              </a:spcAft>
              <a:buSzPts val="800"/>
              <a:buNone/>
            </a:pPr>
            <a:endParaRPr sz="1000" b="1" i="1">
              <a:solidFill>
                <a:srgbClr val="AF8C13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2240"/>
              <a:buChar char="►"/>
            </a:pPr>
            <a:r>
              <a:rPr lang="en-US" sz="2800" b="1" i="1">
                <a:latin typeface="Georgia"/>
                <a:ea typeface="Georgia"/>
                <a:cs typeface="Georgia"/>
                <a:sym typeface="Georgia"/>
              </a:rPr>
              <a:t>Georgia Standards of Excellence (GSE)</a:t>
            </a:r>
            <a:endParaRPr/>
          </a:p>
          <a:p>
            <a:pPr marL="742950" lvl="1" indent="-285750" algn="l" rtl="0">
              <a:spcBef>
                <a:spcPts val="1000"/>
              </a:spcBef>
              <a:spcAft>
                <a:spcPts val="0"/>
              </a:spcAft>
              <a:buSzPts val="1920"/>
              <a:buChar char="►"/>
            </a:pPr>
            <a:r>
              <a:rPr lang="en-US" sz="2400" b="1" i="1">
                <a:latin typeface="Georgia"/>
                <a:ea typeface="Georgia"/>
                <a:cs typeface="Georgia"/>
                <a:sym typeface="Georgia"/>
              </a:rPr>
              <a:t>Standards – for ELA, Math, Social Studies, Science</a:t>
            </a:r>
            <a:endParaRPr/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lang="en-US">
                <a:latin typeface="Georgia"/>
                <a:ea typeface="Georgia"/>
                <a:cs typeface="Georgia"/>
                <a:sym typeface="Georgia"/>
              </a:rPr>
              <a:t>Additional Information:</a:t>
            </a:r>
            <a:endParaRPr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lang="en-US" b="1" u="sng">
                <a:latin typeface="Georgia"/>
                <a:ea typeface="Georgia"/>
                <a:cs typeface="Georgia"/>
                <a:sym typeface="Georgia"/>
              </a:rPr>
              <a:t>Connection Classes</a:t>
            </a:r>
            <a:endParaRPr b="1" u="sng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lang="en-US">
                <a:latin typeface="Georgia"/>
                <a:ea typeface="Georgia"/>
                <a:cs typeface="Georgia"/>
                <a:sym typeface="Georgia"/>
              </a:rPr>
              <a:t>Physical Education</a:t>
            </a:r>
            <a:endParaRPr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lang="en-US">
                <a:latin typeface="Georgia"/>
                <a:ea typeface="Georgia"/>
                <a:cs typeface="Georgia"/>
                <a:sym typeface="Georgia"/>
              </a:rPr>
              <a:t>Health</a:t>
            </a:r>
            <a:endParaRPr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lang="en-US">
                <a:latin typeface="Georgia"/>
                <a:ea typeface="Georgia"/>
                <a:cs typeface="Georgia"/>
                <a:sym typeface="Georgia"/>
              </a:rPr>
              <a:t>Language Arts Remedial</a:t>
            </a:r>
            <a:endParaRPr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lang="en-US">
                <a:latin typeface="Georgia"/>
                <a:ea typeface="Georgia"/>
                <a:cs typeface="Georgia"/>
                <a:sym typeface="Georgia"/>
              </a:rPr>
              <a:t>Business Computer Science/CTAE</a:t>
            </a:r>
            <a:endParaRPr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endParaRPr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endParaRPr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p11"/>
          <p:cNvSpPr txBox="1"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Georgia"/>
              <a:buNone/>
            </a:pPr>
            <a:r>
              <a:rPr lang="en-US" b="1">
                <a:latin typeface="Georgia"/>
                <a:ea typeface="Georgia"/>
                <a:cs typeface="Georgia"/>
                <a:sym typeface="Georgia"/>
              </a:rPr>
              <a:t>Stakeholder Involvement</a:t>
            </a:r>
            <a:endParaRPr/>
          </a:p>
        </p:txBody>
      </p:sp>
      <p:sp>
        <p:nvSpPr>
          <p:cNvPr id="341" name="Google Shape;341;p11"/>
          <p:cNvSpPr txBox="1">
            <a:spLocks noGrp="1"/>
          </p:cNvSpPr>
          <p:nvPr>
            <p:ph type="body" idx="1"/>
          </p:nvPr>
        </p:nvSpPr>
        <p:spPr>
          <a:xfrm>
            <a:off x="457200" y="1595535"/>
            <a:ext cx="6858000" cy="46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332"/>
              <a:buChar char="►"/>
            </a:pPr>
            <a:r>
              <a:rPr lang="en-US" sz="1665" b="1">
                <a:solidFill>
                  <a:srgbClr val="C00000"/>
                </a:solidFill>
                <a:latin typeface="Georgia"/>
                <a:ea typeface="Georgia"/>
                <a:cs typeface="Georgia"/>
                <a:sym typeface="Georgia"/>
              </a:rPr>
              <a:t>Stakeholders include</a:t>
            </a:r>
            <a:r>
              <a:rPr lang="en-US" sz="1665">
                <a:latin typeface="Georgia"/>
                <a:ea typeface="Georgia"/>
                <a:cs typeface="Georgia"/>
                <a:sym typeface="Georgia"/>
              </a:rPr>
              <a:t>:  School leaders, teachers, students, parents, family members, community members.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332"/>
              <a:buNone/>
            </a:pPr>
            <a:endParaRPr sz="1665">
              <a:latin typeface="Georgia"/>
              <a:ea typeface="Georgia"/>
              <a:cs typeface="Georgia"/>
              <a:sym typeface="Georgia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332"/>
              <a:buChar char="►"/>
            </a:pPr>
            <a:r>
              <a:rPr lang="en-US" sz="1665" b="1">
                <a:solidFill>
                  <a:srgbClr val="C00000"/>
                </a:solidFill>
                <a:latin typeface="Georgia"/>
                <a:ea typeface="Georgia"/>
                <a:cs typeface="Georgia"/>
                <a:sym typeface="Georgia"/>
              </a:rPr>
              <a:t>INPUT</a:t>
            </a:r>
            <a:r>
              <a:rPr lang="en-US" sz="1665">
                <a:latin typeface="Georgia"/>
                <a:ea typeface="Georgia"/>
                <a:cs typeface="Georgia"/>
                <a:sym typeface="Georgia"/>
              </a:rPr>
              <a:t> is valued and appreciated.   (Surveys, forums)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184"/>
              <a:buChar char="►"/>
            </a:pPr>
            <a:r>
              <a:rPr lang="en-US" sz="1480" b="1">
                <a:solidFill>
                  <a:srgbClr val="006600"/>
                </a:solidFill>
                <a:latin typeface="Georgia"/>
                <a:ea typeface="Georgia"/>
                <a:cs typeface="Georgia"/>
                <a:sym typeface="Georgia"/>
              </a:rPr>
              <a:t>Parent Engagement Plan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184"/>
              <a:buChar char="►"/>
            </a:pPr>
            <a:r>
              <a:rPr lang="en-US" sz="1480" b="1">
                <a:solidFill>
                  <a:srgbClr val="006600"/>
                </a:solidFill>
                <a:latin typeface="Georgia"/>
                <a:ea typeface="Georgia"/>
                <a:cs typeface="Georgia"/>
                <a:sym typeface="Georgia"/>
              </a:rPr>
              <a:t>School-Family Compact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184"/>
              <a:buChar char="►"/>
            </a:pPr>
            <a:r>
              <a:rPr lang="en-US" sz="1480" b="1">
                <a:solidFill>
                  <a:srgbClr val="006600"/>
                </a:solidFill>
                <a:latin typeface="Georgia"/>
                <a:ea typeface="Georgia"/>
                <a:cs typeface="Georgia"/>
                <a:sym typeface="Georgia"/>
              </a:rPr>
              <a:t>School Improvement Plan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184"/>
              <a:buChar char="►"/>
            </a:pPr>
            <a:r>
              <a:rPr lang="en-US" sz="1480" b="1">
                <a:solidFill>
                  <a:srgbClr val="006600"/>
                </a:solidFill>
                <a:latin typeface="Georgia"/>
                <a:ea typeface="Georgia"/>
                <a:cs typeface="Georgia"/>
                <a:sym typeface="Georgia"/>
              </a:rPr>
              <a:t>Building Capacity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184"/>
              <a:buChar char="►"/>
            </a:pPr>
            <a:r>
              <a:rPr lang="en-US" sz="1480" b="1">
                <a:solidFill>
                  <a:srgbClr val="006600"/>
                </a:solidFill>
                <a:latin typeface="Georgia"/>
                <a:ea typeface="Georgia"/>
                <a:cs typeface="Georgia"/>
                <a:sym typeface="Georgia"/>
              </a:rPr>
              <a:t>1% Parent Involvement Funds</a:t>
            </a:r>
            <a:endParaRPr/>
          </a:p>
          <a:p>
            <a:pPr marL="742950" lvl="1" indent="-21056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184"/>
              <a:buNone/>
            </a:pPr>
            <a:endParaRPr sz="1480" b="1">
              <a:solidFill>
                <a:srgbClr val="0066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742950" lvl="1" indent="-21056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184"/>
              <a:buNone/>
            </a:pPr>
            <a:endParaRPr sz="1480" b="1">
              <a:solidFill>
                <a:srgbClr val="0066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457200" lvl="1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184"/>
              <a:buNone/>
            </a:pPr>
            <a:r>
              <a:rPr lang="en-US" sz="1480" b="1">
                <a:solidFill>
                  <a:srgbClr val="006600"/>
                </a:solidFill>
                <a:highlight>
                  <a:srgbClr val="FFFF00"/>
                </a:highlight>
                <a:latin typeface="Georgia"/>
                <a:ea typeface="Georgia"/>
                <a:cs typeface="Georgia"/>
                <a:sym typeface="Georgia"/>
              </a:rPr>
              <a:t>(Share with parents copies of the compact, Parent Engagement Plan, School Improvement Plan and where they can find them on the school parent resources room / school website/social media, etc…)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p12"/>
          <p:cNvSpPr txBox="1">
            <a:spLocks noGrp="1"/>
          </p:cNvSpPr>
          <p:nvPr>
            <p:ph type="body" idx="1"/>
          </p:nvPr>
        </p:nvSpPr>
        <p:spPr>
          <a:xfrm>
            <a:off x="307888" y="685800"/>
            <a:ext cx="6893012" cy="16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82296" lvl="0" indent="0" algn="ctr" rtl="0">
              <a:spcBef>
                <a:spcPts val="0"/>
              </a:spcBef>
              <a:spcAft>
                <a:spcPts val="0"/>
              </a:spcAft>
              <a:buClr>
                <a:srgbClr val="94C600"/>
              </a:buClr>
              <a:buSzPts val="2240"/>
              <a:buNone/>
            </a:pPr>
            <a:r>
              <a:rPr lang="en-US" sz="2800" b="1">
                <a:solidFill>
                  <a:srgbClr val="C00000"/>
                </a:solidFill>
                <a:latin typeface="Georgia"/>
                <a:ea typeface="Georgia"/>
                <a:cs typeface="Georgia"/>
                <a:sym typeface="Georgia"/>
              </a:rPr>
              <a:t>Parent &amp; Family Engagement Plan</a:t>
            </a:r>
            <a:endParaRPr/>
          </a:p>
          <a:p>
            <a:pPr marL="82296" lvl="0" indent="0" algn="ctr" rtl="0">
              <a:spcBef>
                <a:spcPts val="600"/>
              </a:spcBef>
              <a:spcAft>
                <a:spcPts val="0"/>
              </a:spcAft>
              <a:buClr>
                <a:srgbClr val="94C600"/>
              </a:buClr>
              <a:buSzPts val="640"/>
              <a:buNone/>
            </a:pPr>
            <a:endParaRPr sz="800" b="1">
              <a:solidFill>
                <a:srgbClr val="BF4D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425196" lvl="0" indent="-342900" algn="l" rtl="0">
              <a:spcBef>
                <a:spcPts val="600"/>
              </a:spcBef>
              <a:spcAft>
                <a:spcPts val="0"/>
              </a:spcAft>
              <a:buClr>
                <a:srgbClr val="94C600"/>
              </a:buClr>
              <a:buSzPts val="1600"/>
              <a:buFont typeface="Arial"/>
              <a:buChar char="•"/>
            </a:pPr>
            <a:r>
              <a:rPr lang="en-US" sz="20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This plan outlines how the school will involve parents and help them to help their children be successful.</a:t>
            </a:r>
            <a:endParaRPr/>
          </a:p>
        </p:txBody>
      </p:sp>
      <p:sp>
        <p:nvSpPr>
          <p:cNvPr id="347" name="Google Shape;347;p12"/>
          <p:cNvSpPr txBox="1"/>
          <p:nvPr/>
        </p:nvSpPr>
        <p:spPr>
          <a:xfrm>
            <a:off x="117388" y="2819400"/>
            <a:ext cx="7274012" cy="21544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>
                <a:solidFill>
                  <a:srgbClr val="C00000"/>
                </a:solidFill>
                <a:latin typeface="Georgia"/>
                <a:ea typeface="Georgia"/>
                <a:cs typeface="Georgia"/>
                <a:sym typeface="Georgia"/>
              </a:rPr>
              <a:t>1% Set Aside funds for Parent Involvement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 b="1" i="0" u="none" strike="noStrike" cap="none">
              <a:solidFill>
                <a:srgbClr val="C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365760" marR="0" lvl="0" indent="-283464" algn="l" rtl="0">
              <a:spcBef>
                <a:spcPts val="600"/>
              </a:spcBef>
              <a:spcAft>
                <a:spcPts val="0"/>
              </a:spcAft>
              <a:buClr>
                <a:srgbClr val="94C600"/>
              </a:buClr>
              <a:buSzPts val="1600"/>
              <a:buFont typeface="Noto Sans Symbols"/>
              <a:buChar char="⚫"/>
            </a:pPr>
            <a:r>
              <a:rPr lang="en-US" sz="2000" b="0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1% of our Title I money is set aside for parent engagement.</a:t>
            </a:r>
            <a:endParaRPr/>
          </a:p>
          <a:p>
            <a:pPr marL="365760" marR="0" lvl="0" indent="-283464" algn="l" rtl="0">
              <a:spcBef>
                <a:spcPts val="600"/>
              </a:spcBef>
              <a:spcAft>
                <a:spcPts val="0"/>
              </a:spcAft>
              <a:buClr>
                <a:srgbClr val="94C600"/>
              </a:buClr>
              <a:buSzPts val="1600"/>
              <a:buFont typeface="Noto Sans Symbols"/>
              <a:buChar char="⚫"/>
            </a:pPr>
            <a:r>
              <a:rPr lang="en-US" sz="2000" b="0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Parent Feedback is obtained through surveys.</a:t>
            </a:r>
            <a:endParaRPr/>
          </a:p>
          <a:p>
            <a:pPr marL="342900" marR="0" lvl="0" indent="-215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1" i="0" u="none" strike="noStrike" cap="none">
              <a:solidFill>
                <a:srgbClr val="C000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p13"/>
          <p:cNvSpPr txBox="1"/>
          <p:nvPr/>
        </p:nvSpPr>
        <p:spPr>
          <a:xfrm>
            <a:off x="370114" y="762000"/>
            <a:ext cx="6858000" cy="19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None/>
            </a:pPr>
            <a:r>
              <a:rPr lang="en-US" sz="2800" b="1" i="0" u="none" strike="noStrike" cap="none">
                <a:solidFill>
                  <a:srgbClr val="C00000"/>
                </a:solidFill>
                <a:latin typeface="Georgia"/>
                <a:ea typeface="Georgia"/>
                <a:cs typeface="Georgia"/>
                <a:sym typeface="Georgia"/>
              </a:rPr>
              <a:t>School~ Family Compact</a:t>
            </a:r>
            <a:endParaRPr/>
          </a:p>
          <a:p>
            <a:pPr marL="0" marR="0" lvl="0" indent="0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640"/>
              <a:buFont typeface="Noto Sans Symbols"/>
              <a:buNone/>
            </a:pPr>
            <a:endParaRPr sz="800" b="0" i="0" u="none" strike="noStrike" cap="none">
              <a:solidFill>
                <a:srgbClr val="3F3F3F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365760" marR="0" lvl="0" indent="-283464" algn="l" rtl="0">
              <a:spcBef>
                <a:spcPts val="600"/>
              </a:spcBef>
              <a:spcAft>
                <a:spcPts val="0"/>
              </a:spcAft>
              <a:buClr>
                <a:srgbClr val="94C600"/>
              </a:buClr>
              <a:buSzPts val="1600"/>
              <a:buFont typeface="Noto Sans Symbols"/>
              <a:buChar char="⚫"/>
            </a:pPr>
            <a:r>
              <a:rPr lang="en-US" sz="2000" b="0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The School~Family Compact is the signed agreement between all parties—parent/student/school stating how each party will help students be successful in school</a:t>
            </a:r>
            <a:r>
              <a:rPr lang="en-US" sz="20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.</a:t>
            </a:r>
            <a:endParaRPr/>
          </a:p>
        </p:txBody>
      </p:sp>
      <p:sp>
        <p:nvSpPr>
          <p:cNvPr id="353" name="Google Shape;353;p13"/>
          <p:cNvSpPr txBox="1"/>
          <p:nvPr/>
        </p:nvSpPr>
        <p:spPr>
          <a:xfrm>
            <a:off x="141514" y="3260721"/>
            <a:ext cx="7086600" cy="170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>
                <a:solidFill>
                  <a:srgbClr val="C00000"/>
                </a:solidFill>
                <a:latin typeface="Georgia"/>
                <a:ea typeface="Georgia"/>
                <a:cs typeface="Georgia"/>
                <a:sym typeface="Georgia"/>
              </a:rPr>
              <a:t>Building Capacity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 b="1" i="0" u="none" strike="noStrike" cap="none">
              <a:solidFill>
                <a:srgbClr val="C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365760" marR="0" lvl="0" indent="-283464" algn="l" rtl="0">
              <a:spcBef>
                <a:spcPts val="600"/>
              </a:spcBef>
              <a:spcAft>
                <a:spcPts val="0"/>
              </a:spcAft>
              <a:buClr>
                <a:srgbClr val="94C600"/>
              </a:buClr>
              <a:buSzPts val="1600"/>
              <a:buFont typeface="Noto Sans Symbols"/>
              <a:buChar char="⚫"/>
            </a:pPr>
            <a:r>
              <a:rPr lang="en-US" sz="2000" b="0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Suggestions on ways that </a:t>
            </a:r>
            <a:r>
              <a:rPr lang="en-US" sz="2000" b="0" i="0" u="sng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the school</a:t>
            </a:r>
            <a:r>
              <a:rPr lang="en-US" sz="2000" b="0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 can best help YOU to help your child succeed at school and home.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C000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" name="Google Shape;358;p14"/>
          <p:cNvGrpSpPr/>
          <p:nvPr/>
        </p:nvGrpSpPr>
        <p:grpSpPr>
          <a:xfrm>
            <a:off x="0" y="-8467"/>
            <a:ext cx="9144001" cy="6866467"/>
            <a:chOff x="0" y="-8467"/>
            <a:chExt cx="12192000" cy="6866467"/>
          </a:xfrm>
        </p:grpSpPr>
        <p:cxnSp>
          <p:nvCxnSpPr>
            <p:cNvPr id="359" name="Google Shape;359;p14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w="9525" cap="flat" cmpd="sng">
              <a:solidFill>
                <a:srgbClr val="BFBFBF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60" name="Google Shape;360;p14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w="9525" cap="flat" cmpd="sng">
              <a:solidFill>
                <a:srgbClr val="D8D8D8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361" name="Google Shape;361;p14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362" name="Google Shape;362;p14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363" name="Google Shape;363;p14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14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803"/>
              </a:srgbClr>
            </a:solidFill>
            <a:ln>
              <a:noFill/>
            </a:ln>
          </p:spPr>
        </p:sp>
        <p:sp>
          <p:nvSpPr>
            <p:cNvPr id="365" name="Google Shape;365;p14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803"/>
              </a:srgbClr>
            </a:solidFill>
            <a:ln>
              <a:noFill/>
            </a:ln>
          </p:spPr>
        </p:sp>
        <p:sp>
          <p:nvSpPr>
            <p:cNvPr id="366" name="Google Shape;366;p14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367" name="Google Shape;367;p14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14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9" name="Google Shape;369;p14"/>
          <p:cNvSpPr txBox="1">
            <a:spLocks noGrp="1"/>
          </p:cNvSpPr>
          <p:nvPr>
            <p:ph type="title"/>
          </p:nvPr>
        </p:nvSpPr>
        <p:spPr>
          <a:xfrm>
            <a:off x="508000" y="609600"/>
            <a:ext cx="6447501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 b="1"/>
              <a:t>Parent Engagement Activities</a:t>
            </a:r>
            <a:endParaRPr/>
          </a:p>
        </p:txBody>
      </p:sp>
      <p:pic>
        <p:nvPicPr>
          <p:cNvPr id="370" name="Google Shape;370;p14" descr="Image result for parent engagement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99860" y="2159331"/>
            <a:ext cx="2890861" cy="1472197"/>
          </a:xfrm>
          <a:prstGeom prst="rect">
            <a:avLst/>
          </a:prstGeom>
          <a:noFill/>
          <a:ln>
            <a:noFill/>
          </a:ln>
        </p:spPr>
      </p:pic>
      <p:sp>
        <p:nvSpPr>
          <p:cNvPr id="371" name="Google Shape;371;p14"/>
          <p:cNvSpPr txBox="1"/>
          <p:nvPr/>
        </p:nvSpPr>
        <p:spPr>
          <a:xfrm>
            <a:off x="3645242" y="2160589"/>
            <a:ext cx="3308007" cy="37685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82296" marR="0" lvl="0" indent="-101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►"/>
            </a:pPr>
            <a:r>
              <a:rPr lang="en-US" sz="20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Get Involved… </a:t>
            </a:r>
            <a:endParaRPr/>
          </a:p>
          <a:p>
            <a:pPr marL="365760" marR="0" lvl="0" indent="-28346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►"/>
            </a:pPr>
            <a:r>
              <a:rPr lang="en-US" sz="20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Parent Involvement Meetings </a:t>
            </a:r>
            <a:endParaRPr/>
          </a:p>
          <a:p>
            <a:pPr marL="365760" marR="0" lvl="0" indent="-28346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►"/>
            </a:pPr>
            <a:r>
              <a:rPr lang="en-US" sz="20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Grade Level Meetings</a:t>
            </a:r>
            <a:endParaRPr/>
          </a:p>
          <a:p>
            <a:pPr marL="365760" marR="0" lvl="0" indent="-28346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►"/>
            </a:pPr>
            <a:r>
              <a:rPr lang="en-US" sz="20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Parent Conferences</a:t>
            </a:r>
            <a:endParaRPr/>
          </a:p>
          <a:p>
            <a:pPr marL="365760" marR="0" lvl="0" indent="-28346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►"/>
            </a:pPr>
            <a:r>
              <a:rPr lang="en-US" sz="20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School Council </a:t>
            </a:r>
            <a:endParaRPr/>
          </a:p>
          <a:p>
            <a:pPr marL="365760" marR="0" lvl="0" indent="-28346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►"/>
            </a:pPr>
            <a:r>
              <a:rPr lang="en-US" sz="20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Parent Advisory Committee</a:t>
            </a:r>
            <a:endParaRPr/>
          </a:p>
          <a:p>
            <a:pPr marL="365760" marR="0" lvl="0" indent="-28346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►"/>
            </a:pPr>
            <a:r>
              <a:rPr lang="en-US" sz="20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PTSO Meetings</a:t>
            </a:r>
            <a:endParaRPr/>
          </a:p>
          <a:p>
            <a:pPr marL="365760" marR="0" lvl="0" indent="-28346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►"/>
            </a:pPr>
            <a:r>
              <a:rPr lang="en-US" sz="20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Workshops</a:t>
            </a:r>
            <a:endParaRPr/>
          </a:p>
          <a:p>
            <a:pPr marL="365760" marR="0" lvl="0" indent="-18186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</a:pPr>
            <a:endParaRPr sz="2000" b="0" i="0" u="none" strike="noStrike" cap="none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228600" marR="0" lvl="0" indent="-127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</a:pPr>
            <a:endParaRPr sz="2000" b="0" i="0" u="none" strike="noStrike" cap="none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p15"/>
          <p:cNvSpPr txBox="1">
            <a:spLocks noGrp="1"/>
          </p:cNvSpPr>
          <p:nvPr>
            <p:ph type="title"/>
          </p:nvPr>
        </p:nvSpPr>
        <p:spPr>
          <a:xfrm>
            <a:off x="533400" y="228600"/>
            <a:ext cx="8041440" cy="858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Georgia"/>
              <a:buNone/>
            </a:pPr>
            <a:r>
              <a:rPr lang="en-US" b="1">
                <a:latin typeface="Georgia"/>
                <a:ea typeface="Georgia"/>
                <a:cs typeface="Georgia"/>
                <a:sym typeface="Georgia"/>
              </a:rPr>
              <a:t>Communication</a:t>
            </a:r>
            <a:endParaRPr/>
          </a:p>
        </p:txBody>
      </p:sp>
      <p:sp>
        <p:nvSpPr>
          <p:cNvPr id="377" name="Google Shape;377;p15"/>
          <p:cNvSpPr txBox="1">
            <a:spLocks noGrp="1"/>
          </p:cNvSpPr>
          <p:nvPr>
            <p:ph type="body" idx="1"/>
          </p:nvPr>
        </p:nvSpPr>
        <p:spPr>
          <a:xfrm>
            <a:off x="3733800" y="990600"/>
            <a:ext cx="35052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en-US">
                <a:latin typeface="Georgia"/>
                <a:ea typeface="Georgia"/>
                <a:cs typeface="Georgia"/>
                <a:sym typeface="Georgia"/>
              </a:rPr>
              <a:t>School WEBSITE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>
                <a:latin typeface="Georgia"/>
                <a:ea typeface="Georgia"/>
                <a:cs typeface="Georgia"/>
                <a:sym typeface="Georgia"/>
              </a:rPr>
              <a:t>District WEBSITE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>
                <a:latin typeface="Georgia"/>
                <a:ea typeface="Georgia"/>
                <a:cs typeface="Georgia"/>
                <a:sym typeface="Georgia"/>
              </a:rPr>
              <a:t>School Newsletters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>
                <a:latin typeface="Georgia"/>
                <a:ea typeface="Georgia"/>
                <a:cs typeface="Georgia"/>
                <a:sym typeface="Georgia"/>
              </a:rPr>
              <a:t>Social Media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>
                <a:latin typeface="Georgia"/>
                <a:ea typeface="Georgia"/>
                <a:cs typeface="Georgia"/>
                <a:sym typeface="Georgia"/>
              </a:rPr>
              <a:t>Flyers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>
                <a:latin typeface="Georgia"/>
                <a:ea typeface="Georgia"/>
                <a:cs typeface="Georgia"/>
                <a:sym typeface="Georgia"/>
              </a:rPr>
              <a:t>OneCALL</a:t>
            </a:r>
            <a:endParaRPr>
              <a:latin typeface="Georgia"/>
              <a:ea typeface="Georgia"/>
              <a:cs typeface="Georgia"/>
              <a:sym typeface="Georgia"/>
            </a:endParaRPr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>
                <a:latin typeface="Georgia"/>
                <a:ea typeface="Georgia"/>
                <a:cs typeface="Georgia"/>
                <a:sym typeface="Georgia"/>
              </a:rPr>
              <a:t>Email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>
                <a:latin typeface="Georgia"/>
                <a:ea typeface="Georgia"/>
                <a:cs typeface="Georgia"/>
                <a:sym typeface="Georgia"/>
              </a:rPr>
              <a:t>REMIND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>
                <a:latin typeface="Georgia"/>
                <a:ea typeface="Georgia"/>
                <a:cs typeface="Georgia"/>
                <a:sym typeface="Georgia"/>
              </a:rPr>
              <a:t>Infinite Campus</a:t>
            </a:r>
            <a:endParaRPr/>
          </a:p>
          <a:p>
            <a:pPr marL="342900" lvl="0" indent="-251459" algn="l" rtl="0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endParaRPr/>
          </a:p>
        </p:txBody>
      </p:sp>
      <p:pic>
        <p:nvPicPr>
          <p:cNvPr id="378" name="Google Shape;378;p15" descr="Image result for Communication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1000" y="2057400"/>
            <a:ext cx="3160645" cy="2362200"/>
          </a:xfrm>
          <a:prstGeom prst="rect">
            <a:avLst/>
          </a:prstGeom>
          <a:noFill/>
          <a:ln>
            <a:noFill/>
          </a:ln>
        </p:spPr>
      </p:pic>
      <p:sp>
        <p:nvSpPr>
          <p:cNvPr id="379" name="Google Shape;379;p15"/>
          <p:cNvSpPr txBox="1"/>
          <p:nvPr/>
        </p:nvSpPr>
        <p:spPr>
          <a:xfrm>
            <a:off x="152400" y="5159514"/>
            <a:ext cx="6969960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C00000"/>
                </a:solidFill>
                <a:latin typeface="Georgia"/>
                <a:ea typeface="Georgia"/>
                <a:cs typeface="Georgia"/>
                <a:sym typeface="Georgia"/>
              </a:rPr>
              <a:t>Make sure that we have YOUR current phone number, email address and address on file.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Google Shape;158;p2"/>
          <p:cNvGrpSpPr/>
          <p:nvPr/>
        </p:nvGrpSpPr>
        <p:grpSpPr>
          <a:xfrm>
            <a:off x="0" y="-8467"/>
            <a:ext cx="9144001" cy="6866467"/>
            <a:chOff x="0" y="-8467"/>
            <a:chExt cx="12192000" cy="6866467"/>
          </a:xfrm>
        </p:grpSpPr>
        <p:cxnSp>
          <p:nvCxnSpPr>
            <p:cNvPr id="159" name="Google Shape;159;p2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w="9525" cap="flat" cmpd="sng">
              <a:solidFill>
                <a:srgbClr val="BFBFBF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60" name="Google Shape;160;p2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w="9525" cap="flat" cmpd="sng">
              <a:solidFill>
                <a:srgbClr val="D8D8D8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61" name="Google Shape;161;p2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162" name="Google Shape;162;p2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63" name="Google Shape;163;p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2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803"/>
              </a:srgbClr>
            </a:solidFill>
            <a:ln>
              <a:noFill/>
            </a:ln>
          </p:spPr>
        </p:sp>
        <p:sp>
          <p:nvSpPr>
            <p:cNvPr id="165" name="Google Shape;165;p2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803"/>
              </a:srgbClr>
            </a:solidFill>
            <a:ln>
              <a:noFill/>
            </a:ln>
          </p:spPr>
        </p:sp>
        <p:sp>
          <p:nvSpPr>
            <p:cNvPr id="166" name="Google Shape;166;p2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167" name="Google Shape;167;p2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2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9" name="Google Shape;169;p2"/>
          <p:cNvSpPr txBox="1">
            <a:spLocks noGrp="1"/>
          </p:cNvSpPr>
          <p:nvPr>
            <p:ph type="title"/>
          </p:nvPr>
        </p:nvSpPr>
        <p:spPr>
          <a:xfrm>
            <a:off x="508000" y="609600"/>
            <a:ext cx="6447501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Georgia"/>
              <a:buNone/>
            </a:pPr>
            <a:r>
              <a:rPr lang="en-US" b="1">
                <a:latin typeface="Georgia"/>
                <a:ea typeface="Georgia"/>
                <a:cs typeface="Georgia"/>
                <a:sym typeface="Georgia"/>
              </a:rPr>
              <a:t>What is Title I ?</a:t>
            </a:r>
            <a:endParaRPr/>
          </a:p>
        </p:txBody>
      </p:sp>
      <p:sp>
        <p:nvSpPr>
          <p:cNvPr id="170" name="Google Shape;170;p2"/>
          <p:cNvSpPr txBox="1">
            <a:spLocks noGrp="1"/>
          </p:cNvSpPr>
          <p:nvPr>
            <p:ph type="body" idx="1"/>
          </p:nvPr>
        </p:nvSpPr>
        <p:spPr>
          <a:xfrm>
            <a:off x="276612" y="1371601"/>
            <a:ext cx="4146711" cy="466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82296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20"/>
              <a:buNone/>
            </a:pPr>
            <a:endParaRPr sz="1400"/>
          </a:p>
          <a:p>
            <a:pPr marL="3429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120"/>
              <a:buChar char="►"/>
            </a:pPr>
            <a:r>
              <a:rPr lang="en-US" sz="1400">
                <a:latin typeface="Georgia"/>
                <a:ea typeface="Georgia"/>
                <a:cs typeface="Georgia"/>
                <a:sym typeface="Georgia"/>
              </a:rPr>
              <a:t>Title I began in 1965 (ESEA) as </a:t>
            </a:r>
            <a:r>
              <a:rPr lang="en-US" sz="1400" b="1">
                <a:latin typeface="Georgia"/>
                <a:ea typeface="Georgia"/>
                <a:cs typeface="Georgia"/>
                <a:sym typeface="Georgia"/>
              </a:rPr>
              <a:t>a federal program to ensure equal opportunities for low income school districts</a:t>
            </a:r>
            <a:r>
              <a:rPr lang="en-US" sz="1400">
                <a:latin typeface="Georgia"/>
                <a:ea typeface="Georgia"/>
                <a:cs typeface="Georgia"/>
                <a:sym typeface="Georgia"/>
              </a:rPr>
              <a:t>. </a:t>
            </a:r>
            <a:endParaRPr/>
          </a:p>
          <a:p>
            <a:pPr marL="342900" lvl="0" indent="-27178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</a:pPr>
            <a:endParaRPr sz="1400">
              <a:latin typeface="Georgia"/>
              <a:ea typeface="Georgia"/>
              <a:cs typeface="Georgia"/>
              <a:sym typeface="Georgia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120"/>
              <a:buChar char="►"/>
            </a:pPr>
            <a:r>
              <a:rPr lang="en-US" sz="1400">
                <a:latin typeface="Georgia"/>
                <a:ea typeface="Georgia"/>
                <a:cs typeface="Georgia"/>
                <a:sym typeface="Georgia"/>
              </a:rPr>
              <a:t>Through Title I, the federal government </a:t>
            </a:r>
            <a:r>
              <a:rPr lang="en-US" sz="1400" b="1">
                <a:latin typeface="Georgia"/>
                <a:ea typeface="Georgia"/>
                <a:cs typeface="Georgia"/>
                <a:sym typeface="Georgia"/>
              </a:rPr>
              <a:t>disburses money to school districts based on the number of low-income families in each district </a:t>
            </a:r>
            <a:r>
              <a:rPr lang="en-US" sz="1400">
                <a:latin typeface="Georgia"/>
                <a:ea typeface="Georgia"/>
                <a:cs typeface="Georgia"/>
                <a:sym typeface="Georgia"/>
              </a:rPr>
              <a:t>as determined by census data. </a:t>
            </a:r>
            <a:endParaRPr/>
          </a:p>
          <a:p>
            <a:pPr marL="342900" lvl="0" indent="-27178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</a:pPr>
            <a:endParaRPr sz="1400">
              <a:latin typeface="Georgia"/>
              <a:ea typeface="Georgia"/>
              <a:cs typeface="Georgia"/>
              <a:sym typeface="Georgia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120"/>
              <a:buChar char="►"/>
            </a:pPr>
            <a:r>
              <a:rPr lang="en-US" sz="1400">
                <a:latin typeface="Georgia"/>
                <a:ea typeface="Georgia"/>
                <a:cs typeface="Georgia"/>
                <a:sym typeface="Georgia"/>
              </a:rPr>
              <a:t>The school </a:t>
            </a:r>
            <a:r>
              <a:rPr lang="en-US" sz="1400" b="1">
                <a:latin typeface="Georgia"/>
                <a:ea typeface="Georgia"/>
                <a:cs typeface="Georgia"/>
                <a:sym typeface="Georgia"/>
              </a:rPr>
              <a:t>uses its Title I money to supplement and improve educational programs</a:t>
            </a:r>
            <a:r>
              <a:rPr lang="en-US" sz="1400"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en-US" sz="1400" b="1">
                <a:latin typeface="Georgia"/>
                <a:ea typeface="Georgia"/>
                <a:cs typeface="Georgia"/>
                <a:sym typeface="Georgia"/>
              </a:rPr>
              <a:t>offered to help ALL students</a:t>
            </a:r>
            <a:r>
              <a:rPr lang="en-US" sz="1400">
                <a:latin typeface="Georgia"/>
                <a:ea typeface="Georgia"/>
                <a:cs typeface="Georgia"/>
                <a:sym typeface="Georgia"/>
              </a:rPr>
              <a:t> meet state standards.</a:t>
            </a:r>
            <a:endParaRPr/>
          </a:p>
        </p:txBody>
      </p:sp>
      <p:pic>
        <p:nvPicPr>
          <p:cNvPr id="171" name="Google Shape;171;p2" descr="http://blogs.elpais.com/.a/6a00d8341bfb1653ef017c385d1966970b-pi"/>
          <p:cNvPicPr preferRelativeResize="0"/>
          <p:nvPr/>
        </p:nvPicPr>
        <p:blipFill rotWithShape="1">
          <a:blip r:embed="rId3">
            <a:alphaModFix/>
          </a:blip>
          <a:srcRect l="29189" r="30251" b="2"/>
          <a:stretch/>
        </p:blipFill>
        <p:spPr>
          <a:xfrm>
            <a:off x="4595963" y="2159000"/>
            <a:ext cx="2359152" cy="38823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6" name="Google Shape;176;p3"/>
          <p:cNvPicPr preferRelativeResize="0"/>
          <p:nvPr/>
        </p:nvPicPr>
        <p:blipFill rotWithShape="1">
          <a:blip r:embed="rId3">
            <a:alphaModFix/>
          </a:blip>
          <a:srcRect l="6794" r="41223"/>
          <a:stretch/>
        </p:blipFill>
        <p:spPr>
          <a:xfrm>
            <a:off x="3202390" y="-1"/>
            <a:ext cx="5941610" cy="6858001"/>
          </a:xfrm>
          <a:custGeom>
            <a:avLst/>
            <a:gdLst/>
            <a:ahLst/>
            <a:cxnLst/>
            <a:rect l="l" t="t" r="r" b="b"/>
            <a:pathLst>
              <a:path w="7922146" h="6858001" extrusionOk="0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  <a:noFill/>
          <a:ln>
            <a:noFill/>
          </a:ln>
        </p:spPr>
      </p:pic>
      <p:sp>
        <p:nvSpPr>
          <p:cNvPr id="177" name="Google Shape;177;p3"/>
          <p:cNvSpPr txBox="1">
            <a:spLocks noGrp="1"/>
          </p:cNvSpPr>
          <p:nvPr>
            <p:ph type="title"/>
          </p:nvPr>
        </p:nvSpPr>
        <p:spPr>
          <a:xfrm>
            <a:off x="507999" y="609600"/>
            <a:ext cx="2888343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100"/>
              <a:buFont typeface="Georgia"/>
              <a:buNone/>
            </a:pPr>
            <a:r>
              <a:rPr lang="en-US" sz="3100" b="1">
                <a:latin typeface="Georgia"/>
                <a:ea typeface="Georgia"/>
                <a:cs typeface="Georgia"/>
                <a:sym typeface="Georgia"/>
              </a:rPr>
              <a:t>The Purpose of Title I </a:t>
            </a:r>
            <a:endParaRPr/>
          </a:p>
        </p:txBody>
      </p:sp>
      <p:sp>
        <p:nvSpPr>
          <p:cNvPr id="178" name="Google Shape;178;p3"/>
          <p:cNvSpPr txBox="1">
            <a:spLocks noGrp="1"/>
          </p:cNvSpPr>
          <p:nvPr>
            <p:ph type="body" idx="1"/>
          </p:nvPr>
        </p:nvSpPr>
        <p:spPr>
          <a:xfrm>
            <a:off x="508000" y="2160589"/>
            <a:ext cx="2888342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82296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4C600"/>
              </a:buClr>
              <a:buSzPts val="1440"/>
              <a:buNone/>
            </a:pPr>
            <a:r>
              <a:rPr lang="en-US">
                <a:latin typeface="Georgia"/>
                <a:ea typeface="Georgia"/>
                <a:cs typeface="Georgia"/>
                <a:sym typeface="Georgia"/>
              </a:rPr>
              <a:t>. . . is to ensure that </a:t>
            </a:r>
            <a:r>
              <a:rPr lang="en-US" b="1">
                <a:latin typeface="Georgia"/>
                <a:ea typeface="Georgia"/>
                <a:cs typeface="Georgia"/>
                <a:sym typeface="Georgia"/>
              </a:rPr>
              <a:t>ALL students </a:t>
            </a:r>
            <a:r>
              <a:rPr lang="en-US">
                <a:latin typeface="Georgia"/>
                <a:ea typeface="Georgia"/>
                <a:cs typeface="Georgia"/>
                <a:sym typeface="Georgia"/>
              </a:rPr>
              <a:t>have a </a:t>
            </a:r>
            <a:r>
              <a:rPr lang="en-US" b="1">
                <a:latin typeface="Georgia"/>
                <a:ea typeface="Georgia"/>
                <a:cs typeface="Georgia"/>
                <a:sym typeface="Georgia"/>
              </a:rPr>
              <a:t>fair</a:t>
            </a:r>
            <a:r>
              <a:rPr lang="en-US"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en-US" b="1">
                <a:latin typeface="Georgia"/>
                <a:ea typeface="Georgia"/>
                <a:cs typeface="Georgia"/>
                <a:sym typeface="Georgia"/>
              </a:rPr>
              <a:t>equal</a:t>
            </a:r>
            <a:r>
              <a:rPr lang="en-US">
                <a:latin typeface="Georgia"/>
                <a:ea typeface="Georgia"/>
                <a:cs typeface="Georgia"/>
                <a:sym typeface="Georgia"/>
              </a:rPr>
              <a:t>, and </a:t>
            </a:r>
            <a:r>
              <a:rPr lang="en-US" b="1">
                <a:latin typeface="Georgia"/>
                <a:ea typeface="Georgia"/>
                <a:cs typeface="Georgia"/>
                <a:sym typeface="Georgia"/>
              </a:rPr>
              <a:t>significant opportunity</a:t>
            </a:r>
            <a:r>
              <a:rPr lang="en-US"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en-US" b="1">
                <a:latin typeface="Georgia"/>
                <a:ea typeface="Georgia"/>
                <a:cs typeface="Georgia"/>
                <a:sym typeface="Georgia"/>
              </a:rPr>
              <a:t>to obtain a high-quality education</a:t>
            </a:r>
            <a:r>
              <a:rPr lang="en-US"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en-US" b="1">
                <a:latin typeface="Georgia"/>
                <a:ea typeface="Georgia"/>
                <a:cs typeface="Georgia"/>
                <a:sym typeface="Georgia"/>
              </a:rPr>
              <a:t>and reach</a:t>
            </a:r>
            <a:r>
              <a:rPr lang="en-US">
                <a:latin typeface="Georgia"/>
                <a:ea typeface="Georgia"/>
                <a:cs typeface="Georgia"/>
                <a:sym typeface="Georgia"/>
              </a:rPr>
              <a:t>, at a minimum, </a:t>
            </a:r>
            <a:r>
              <a:rPr lang="en-US" b="1">
                <a:latin typeface="Georgia"/>
                <a:ea typeface="Georgia"/>
                <a:cs typeface="Georgia"/>
                <a:sym typeface="Georgia"/>
              </a:rPr>
              <a:t>proficiency on</a:t>
            </a:r>
            <a:r>
              <a:rPr lang="en-US">
                <a:latin typeface="Georgia"/>
                <a:ea typeface="Georgia"/>
                <a:cs typeface="Georgia"/>
                <a:sym typeface="Georgia"/>
              </a:rPr>
              <a:t> challenging State</a:t>
            </a:r>
            <a:r>
              <a:rPr lang="en-US" b="1">
                <a:latin typeface="Georgia"/>
                <a:ea typeface="Georgia"/>
                <a:cs typeface="Georgia"/>
                <a:sym typeface="Georgia"/>
              </a:rPr>
              <a:t> academic achievement standards </a:t>
            </a:r>
            <a:r>
              <a:rPr lang="en-US">
                <a:latin typeface="Georgia"/>
                <a:ea typeface="Georgia"/>
                <a:cs typeface="Georgia"/>
                <a:sym typeface="Georgia"/>
              </a:rPr>
              <a:t>and State </a:t>
            </a:r>
            <a:r>
              <a:rPr lang="en-US" b="1">
                <a:latin typeface="Georgia"/>
                <a:ea typeface="Georgia"/>
                <a:cs typeface="Georgia"/>
                <a:sym typeface="Georgia"/>
              </a:rPr>
              <a:t>academic assessments</a:t>
            </a:r>
            <a:r>
              <a:rPr lang="en-US">
                <a:latin typeface="Georgia"/>
                <a:ea typeface="Georgia"/>
                <a:cs typeface="Georgia"/>
                <a:sym typeface="Georgia"/>
              </a:rPr>
              <a:t>.</a:t>
            </a:r>
            <a:endParaRPr/>
          </a:p>
          <a:p>
            <a:pPr marL="342900" lvl="0" indent="-251459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endParaRPr/>
          </a:p>
        </p:txBody>
      </p:sp>
      <p:cxnSp>
        <p:nvCxnSpPr>
          <p:cNvPr id="179" name="Google Shape;179;p3"/>
          <p:cNvCxnSpPr/>
          <p:nvPr/>
        </p:nvCxnSpPr>
        <p:spPr>
          <a:xfrm>
            <a:off x="7028259" y="0"/>
            <a:ext cx="914400" cy="6858000"/>
          </a:xfrm>
          <a:prstGeom prst="straightConnector1">
            <a:avLst/>
          </a:prstGeom>
          <a:noFill/>
          <a:ln w="9525" cap="flat" cmpd="sng">
            <a:solidFill>
              <a:srgbClr val="BFBFB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80" name="Google Shape;180;p3"/>
          <p:cNvCxnSpPr/>
          <p:nvPr/>
        </p:nvCxnSpPr>
        <p:spPr>
          <a:xfrm flipH="1">
            <a:off x="5568950" y="3681413"/>
            <a:ext cx="3572668" cy="3176587"/>
          </a:xfrm>
          <a:prstGeom prst="straightConnector1">
            <a:avLst/>
          </a:prstGeom>
          <a:noFill/>
          <a:ln w="9525" cap="flat" cmpd="sng">
            <a:solidFill>
              <a:srgbClr val="D8D8D8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1" name="Google Shape;181;p3"/>
          <p:cNvSpPr/>
          <p:nvPr/>
        </p:nvSpPr>
        <p:spPr>
          <a:xfrm>
            <a:off x="6886107" y="-8467"/>
            <a:ext cx="2255511" cy="6866467"/>
          </a:xfrm>
          <a:custGeom>
            <a:avLst/>
            <a:gdLst/>
            <a:ahLst/>
            <a:cxnLst/>
            <a:rect l="l" t="t" r="r" b="b"/>
            <a:pathLst>
              <a:path w="3007349" h="6866467" extrusionOk="0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29803"/>
            </a:schemeClr>
          </a:solidFill>
          <a:ln>
            <a:noFill/>
          </a:ln>
        </p:spPr>
      </p:sp>
      <p:sp>
        <p:nvSpPr>
          <p:cNvPr id="182" name="Google Shape;182;p3"/>
          <p:cNvSpPr/>
          <p:nvPr/>
        </p:nvSpPr>
        <p:spPr>
          <a:xfrm>
            <a:off x="7202581" y="-8467"/>
            <a:ext cx="1941419" cy="6866467"/>
          </a:xfrm>
          <a:custGeom>
            <a:avLst/>
            <a:gdLst/>
            <a:ahLst/>
            <a:cxnLst/>
            <a:rect l="l" t="t" r="r" b="b"/>
            <a:pathLst>
              <a:path w="2573311" h="6866467" extrusionOk="0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</p:spPr>
      </p:sp>
      <p:sp>
        <p:nvSpPr>
          <p:cNvPr id="183" name="Google Shape;183;p3"/>
          <p:cNvSpPr/>
          <p:nvPr/>
        </p:nvSpPr>
        <p:spPr>
          <a:xfrm>
            <a:off x="6699249" y="3048000"/>
            <a:ext cx="2444751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1764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p3"/>
          <p:cNvSpPr/>
          <p:nvPr/>
        </p:nvSpPr>
        <p:spPr>
          <a:xfrm>
            <a:off x="7000875" y="-8467"/>
            <a:ext cx="2140744" cy="6866467"/>
          </a:xfrm>
          <a:custGeom>
            <a:avLst/>
            <a:gdLst/>
            <a:ahLst/>
            <a:cxnLst/>
            <a:rect l="l" t="t" r="r" b="b"/>
            <a:pathLst>
              <a:path w="2858013" h="6866467" extrusionOk="0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rgbClr val="3F7818">
              <a:alpha val="46666"/>
            </a:srgbClr>
          </a:solidFill>
          <a:ln>
            <a:noFill/>
          </a:ln>
        </p:spPr>
      </p:sp>
      <p:sp>
        <p:nvSpPr>
          <p:cNvPr id="185" name="Google Shape;185;p3"/>
          <p:cNvSpPr/>
          <p:nvPr/>
        </p:nvSpPr>
        <p:spPr>
          <a:xfrm>
            <a:off x="8174047" y="-8467"/>
            <a:ext cx="967571" cy="6866467"/>
          </a:xfrm>
          <a:custGeom>
            <a:avLst/>
            <a:gdLst/>
            <a:ahLst/>
            <a:cxnLst/>
            <a:rect l="l" t="t" r="r" b="b"/>
            <a:pathLst>
              <a:path w="1290094" h="6858000" extrusionOk="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rgbClr val="BFE471">
              <a:alpha val="69803"/>
            </a:srgbClr>
          </a:solidFill>
          <a:ln>
            <a:noFill/>
          </a:ln>
        </p:spPr>
      </p:sp>
      <p:sp>
        <p:nvSpPr>
          <p:cNvPr id="186" name="Google Shape;186;p3"/>
          <p:cNvSpPr/>
          <p:nvPr/>
        </p:nvSpPr>
        <p:spPr>
          <a:xfrm>
            <a:off x="8204249" y="-8467"/>
            <a:ext cx="937369" cy="6866467"/>
          </a:xfrm>
          <a:custGeom>
            <a:avLst/>
            <a:gdLst/>
            <a:ahLst/>
            <a:cxnLst/>
            <a:rect l="l" t="t" r="r" b="b"/>
            <a:pathLst>
              <a:path w="1249825" h="6858000" extrusionOk="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4705"/>
            </a:schemeClr>
          </a:solidFill>
          <a:ln>
            <a:noFill/>
          </a:ln>
        </p:spPr>
      </p:sp>
      <p:sp>
        <p:nvSpPr>
          <p:cNvPr id="187" name="Google Shape;187;p3"/>
          <p:cNvSpPr/>
          <p:nvPr/>
        </p:nvSpPr>
        <p:spPr>
          <a:xfrm>
            <a:off x="7778749" y="3589867"/>
            <a:ext cx="136286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93" name="Google Shape;193;p4"/>
          <p:cNvSpPr txBox="1">
            <a:spLocks noGrp="1"/>
          </p:cNvSpPr>
          <p:nvPr>
            <p:ph type="title"/>
          </p:nvPr>
        </p:nvSpPr>
        <p:spPr>
          <a:xfrm>
            <a:off x="489360" y="1382486"/>
            <a:ext cx="2660686" cy="40930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Georgia"/>
              <a:buNone/>
            </a:pPr>
            <a:r>
              <a:rPr lang="en-US" sz="3200" b="1">
                <a:latin typeface="Georgia"/>
                <a:ea typeface="Georgia"/>
                <a:cs typeface="Georgia"/>
                <a:sym typeface="Georgia"/>
              </a:rPr>
              <a:t>All Meriwether County Schools are Title I Schools!</a:t>
            </a:r>
            <a:endParaRPr/>
          </a:p>
        </p:txBody>
      </p:sp>
      <p:grpSp>
        <p:nvGrpSpPr>
          <p:cNvPr id="194" name="Google Shape;194;p4"/>
          <p:cNvGrpSpPr/>
          <p:nvPr/>
        </p:nvGrpSpPr>
        <p:grpSpPr>
          <a:xfrm>
            <a:off x="996950" y="-8467"/>
            <a:ext cx="3575050" cy="6866467"/>
            <a:chOff x="7425267" y="-8467"/>
            <a:chExt cx="4766733" cy="6866467"/>
          </a:xfrm>
        </p:grpSpPr>
        <p:cxnSp>
          <p:nvCxnSpPr>
            <p:cNvPr id="195" name="Google Shape;195;p4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w="9525" cap="flat" cmpd="sng">
              <a:solidFill>
                <a:srgbClr val="BFBFBF">
                  <a:alpha val="74901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96" name="Google Shape;196;p4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w="9525" cap="flat" cmpd="sng">
              <a:solidFill>
                <a:srgbClr val="BFBFBF">
                  <a:alpha val="80000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97" name="Google Shape;197;p4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198" name="Google Shape;198;p4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99" name="Google Shape;199;p4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4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803"/>
              </a:srgbClr>
            </a:solidFill>
            <a:ln>
              <a:noFill/>
            </a:ln>
          </p:spPr>
        </p:sp>
        <p:sp>
          <p:nvSpPr>
            <p:cNvPr id="201" name="Google Shape;201;p4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803"/>
              </a:srgbClr>
            </a:solidFill>
            <a:ln>
              <a:noFill/>
            </a:ln>
          </p:spPr>
        </p:sp>
        <p:sp>
          <p:nvSpPr>
            <p:cNvPr id="202" name="Google Shape;202;p4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203" name="Google Shape;203;p4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4" name="Google Shape;204;p4"/>
          <p:cNvSpPr/>
          <p:nvPr/>
        </p:nvSpPr>
        <p:spPr>
          <a:xfrm>
            <a:off x="4483289" y="0"/>
            <a:ext cx="466071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grpSp>
        <p:nvGrpSpPr>
          <p:cNvPr id="205" name="Google Shape;205;p4"/>
          <p:cNvGrpSpPr/>
          <p:nvPr/>
        </p:nvGrpSpPr>
        <p:grpSpPr>
          <a:xfrm>
            <a:off x="3718231" y="946342"/>
            <a:ext cx="4909968" cy="4976021"/>
            <a:chOff x="30817" y="1779"/>
            <a:chExt cx="4909968" cy="4976021"/>
          </a:xfrm>
        </p:grpSpPr>
        <p:sp>
          <p:nvSpPr>
            <p:cNvPr id="206" name="Google Shape;206;p4"/>
            <p:cNvSpPr/>
            <p:nvPr/>
          </p:nvSpPr>
          <p:spPr>
            <a:xfrm>
              <a:off x="2230796" y="616593"/>
              <a:ext cx="475809" cy="9144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60000"/>
                  </a:moveTo>
                  <a:lnTo>
                    <a:pt x="120000" y="60000"/>
                  </a:lnTo>
                </a:path>
              </a:pathLst>
            </a:custGeom>
            <a:noFill/>
            <a:ln w="12700" cap="rnd" cmpd="sng">
              <a:solidFill>
                <a:srgbClr val="52A01E"/>
              </a:solidFill>
              <a:prstDash val="solid"/>
              <a:round/>
              <a:headEnd type="none" w="sm" len="sm"/>
              <a:tailEnd type="stealth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4"/>
            <p:cNvSpPr txBox="1"/>
            <p:nvPr/>
          </p:nvSpPr>
          <p:spPr>
            <a:xfrm>
              <a:off x="2456041" y="659781"/>
              <a:ext cx="25320" cy="506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0" rIns="1270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500"/>
                <a:buFont typeface="Trebuchet MS"/>
                <a:buNone/>
              </a:pPr>
              <a:endParaRPr sz="5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208" name="Google Shape;208;p4"/>
            <p:cNvSpPr/>
            <p:nvPr/>
          </p:nvSpPr>
          <p:spPr>
            <a:xfrm>
              <a:off x="30817" y="1779"/>
              <a:ext cx="2201779" cy="1321067"/>
            </a:xfrm>
            <a:prstGeom prst="rect">
              <a:avLst/>
            </a:prstGeom>
            <a:gradFill>
              <a:gsLst>
                <a:gs pos="0">
                  <a:srgbClr val="61A540"/>
                </a:gs>
                <a:gs pos="78000">
                  <a:srgbClr val="4A911B"/>
                </a:gs>
                <a:gs pos="100000">
                  <a:srgbClr val="4A911B"/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4"/>
            <p:cNvSpPr txBox="1"/>
            <p:nvPr/>
          </p:nvSpPr>
          <p:spPr>
            <a:xfrm>
              <a:off x="30817" y="1779"/>
              <a:ext cx="2201779" cy="132106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07875" tIns="113225" rIns="107875" bIns="1132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Trebuchet MS"/>
                <a:buNone/>
              </a:pPr>
              <a:r>
                <a:rPr lang="en-US" sz="1200" b="1" i="0" u="none" strike="noStrike" cap="none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Title I Schools shall:</a:t>
              </a:r>
              <a:endParaRPr sz="12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210" name="Google Shape;210;p4"/>
            <p:cNvSpPr/>
            <p:nvPr/>
          </p:nvSpPr>
          <p:spPr>
            <a:xfrm>
              <a:off x="1131707" y="1321047"/>
              <a:ext cx="2708188" cy="475809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20000" y="0"/>
                  </a:moveTo>
                  <a:lnTo>
                    <a:pt x="120000" y="64313"/>
                  </a:lnTo>
                  <a:lnTo>
                    <a:pt x="0" y="64313"/>
                  </a:lnTo>
                  <a:lnTo>
                    <a:pt x="0" y="120000"/>
                  </a:lnTo>
                </a:path>
              </a:pathLst>
            </a:custGeom>
            <a:noFill/>
            <a:ln w="12700" cap="rnd" cmpd="sng">
              <a:solidFill>
                <a:srgbClr val="E4B91D"/>
              </a:solidFill>
              <a:prstDash val="solid"/>
              <a:round/>
              <a:headEnd type="none" w="sm" len="sm"/>
              <a:tailEnd type="stealth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4"/>
            <p:cNvSpPr txBox="1"/>
            <p:nvPr/>
          </p:nvSpPr>
          <p:spPr>
            <a:xfrm>
              <a:off x="2416923" y="1556420"/>
              <a:ext cx="137756" cy="506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0" rIns="1270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500"/>
                <a:buFont typeface="Trebuchet MS"/>
                <a:buNone/>
              </a:pPr>
              <a:endParaRPr sz="5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212" name="Google Shape;212;p4"/>
            <p:cNvSpPr/>
            <p:nvPr/>
          </p:nvSpPr>
          <p:spPr>
            <a:xfrm>
              <a:off x="2739006" y="1779"/>
              <a:ext cx="2201779" cy="1321067"/>
            </a:xfrm>
            <a:prstGeom prst="rect">
              <a:avLst/>
            </a:prstGeom>
            <a:gradFill>
              <a:gsLst>
                <a:gs pos="0">
                  <a:srgbClr val="E4BB40"/>
                </a:gs>
                <a:gs pos="78000">
                  <a:srgbClr val="CFA81A"/>
                </a:gs>
                <a:gs pos="100000">
                  <a:srgbClr val="CFA81A"/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4"/>
            <p:cNvSpPr txBox="1"/>
            <p:nvPr/>
          </p:nvSpPr>
          <p:spPr>
            <a:xfrm>
              <a:off x="2739006" y="1779"/>
              <a:ext cx="2201779" cy="132106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07875" tIns="113225" rIns="107875" bIns="1132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Trebuchet MS"/>
                <a:buNone/>
              </a:pPr>
              <a:r>
                <a:rPr lang="en-US" sz="1200" b="0" i="0" u="none" strike="noStrike" cap="none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Develop a </a:t>
              </a:r>
              <a:r>
                <a:rPr lang="en-US" sz="1200" b="1" i="0" u="none" strike="noStrike" cap="none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School-Wide Plan</a:t>
              </a:r>
              <a:endParaRPr sz="12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214" name="Google Shape;214;p4"/>
            <p:cNvSpPr/>
            <p:nvPr/>
          </p:nvSpPr>
          <p:spPr>
            <a:xfrm>
              <a:off x="2230796" y="2444070"/>
              <a:ext cx="475809" cy="9144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60000"/>
                  </a:moveTo>
                  <a:lnTo>
                    <a:pt x="120000" y="60000"/>
                  </a:lnTo>
                </a:path>
              </a:pathLst>
            </a:custGeom>
            <a:noFill/>
            <a:ln w="12700" cap="rnd" cmpd="sng">
              <a:solidFill>
                <a:srgbClr val="E76615"/>
              </a:solidFill>
              <a:prstDash val="solid"/>
              <a:round/>
              <a:headEnd type="none" w="sm" len="sm"/>
              <a:tailEnd type="stealth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4"/>
            <p:cNvSpPr txBox="1"/>
            <p:nvPr/>
          </p:nvSpPr>
          <p:spPr>
            <a:xfrm>
              <a:off x="2456041" y="2487258"/>
              <a:ext cx="25320" cy="506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0" rIns="1270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500"/>
                <a:buFont typeface="Trebuchet MS"/>
                <a:buNone/>
              </a:pPr>
              <a:endParaRPr sz="5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216" name="Google Shape;216;p4"/>
            <p:cNvSpPr/>
            <p:nvPr/>
          </p:nvSpPr>
          <p:spPr>
            <a:xfrm>
              <a:off x="30817" y="1829256"/>
              <a:ext cx="2201779" cy="1321067"/>
            </a:xfrm>
            <a:prstGeom prst="rect">
              <a:avLst/>
            </a:prstGeom>
            <a:gradFill>
              <a:gsLst>
                <a:gs pos="0">
                  <a:srgbClr val="E8713E"/>
                </a:gs>
                <a:gs pos="78000">
                  <a:srgbClr val="D25D12"/>
                </a:gs>
                <a:gs pos="100000">
                  <a:srgbClr val="D25D12"/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4"/>
            <p:cNvSpPr txBox="1"/>
            <p:nvPr/>
          </p:nvSpPr>
          <p:spPr>
            <a:xfrm>
              <a:off x="30817" y="1829256"/>
              <a:ext cx="2201779" cy="132106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07875" tIns="113225" rIns="107875" bIns="1132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Trebuchet MS"/>
                <a:buNone/>
              </a:pPr>
              <a:r>
                <a:rPr lang="en-US" sz="1200" b="0" i="0" u="none" strike="noStrike" cap="none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Conduct a </a:t>
              </a:r>
              <a:r>
                <a:rPr lang="en-US" sz="1200" b="1" i="0" u="none" strike="noStrike" cap="none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needs assessment/parent survey </a:t>
              </a:r>
              <a:r>
                <a:rPr lang="en-US" sz="1200" b="0" i="0" u="none" strike="noStrike" cap="none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on the types of programs we offer and use parent input to guide our decision making  on ways to help students</a:t>
              </a:r>
              <a:endParaRPr/>
            </a:p>
          </p:txBody>
        </p:sp>
        <p:sp>
          <p:nvSpPr>
            <p:cNvPr id="218" name="Google Shape;218;p4"/>
            <p:cNvSpPr/>
            <p:nvPr/>
          </p:nvSpPr>
          <p:spPr>
            <a:xfrm>
              <a:off x="1131707" y="3148524"/>
              <a:ext cx="2708188" cy="475809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20000" y="0"/>
                  </a:moveTo>
                  <a:lnTo>
                    <a:pt x="120000" y="64313"/>
                  </a:lnTo>
                  <a:lnTo>
                    <a:pt x="0" y="64313"/>
                  </a:lnTo>
                  <a:lnTo>
                    <a:pt x="0" y="120000"/>
                  </a:lnTo>
                </a:path>
              </a:pathLst>
            </a:custGeom>
            <a:noFill/>
            <a:ln w="12700" cap="rnd" cmpd="sng">
              <a:solidFill>
                <a:srgbClr val="C42D17"/>
              </a:solidFill>
              <a:prstDash val="solid"/>
              <a:round/>
              <a:headEnd type="none" w="sm" len="sm"/>
              <a:tailEnd type="stealth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19;p4"/>
            <p:cNvSpPr txBox="1"/>
            <p:nvPr/>
          </p:nvSpPr>
          <p:spPr>
            <a:xfrm>
              <a:off x="2416923" y="3383896"/>
              <a:ext cx="137756" cy="506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0" rIns="1270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500"/>
                <a:buFont typeface="Trebuchet MS"/>
                <a:buNone/>
              </a:pPr>
              <a:endParaRPr sz="5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220" name="Google Shape;220;p4"/>
            <p:cNvSpPr/>
            <p:nvPr/>
          </p:nvSpPr>
          <p:spPr>
            <a:xfrm>
              <a:off x="2739006" y="1829256"/>
              <a:ext cx="2201779" cy="1321067"/>
            </a:xfrm>
            <a:prstGeom prst="rect">
              <a:avLst/>
            </a:prstGeom>
            <a:gradFill>
              <a:gsLst>
                <a:gs pos="0">
                  <a:srgbClr val="C6483E"/>
                </a:gs>
                <a:gs pos="78000">
                  <a:srgbClr val="B22814"/>
                </a:gs>
                <a:gs pos="100000">
                  <a:srgbClr val="B22814"/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4"/>
            <p:cNvSpPr txBox="1"/>
            <p:nvPr/>
          </p:nvSpPr>
          <p:spPr>
            <a:xfrm>
              <a:off x="2739006" y="1829256"/>
              <a:ext cx="2201779" cy="132106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07875" tIns="113225" rIns="107875" bIns="1132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Trebuchet MS"/>
                <a:buNone/>
              </a:pPr>
              <a:r>
                <a:rPr lang="en-US" sz="1200" b="0" i="0" u="none" strike="noStrike" cap="none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We hold </a:t>
              </a:r>
              <a:r>
                <a:rPr lang="en-US" sz="1200" b="1" i="0" u="none" strike="noStrike" cap="none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Parent workshops / presentations to train and inform parents</a:t>
              </a:r>
              <a:r>
                <a:rPr lang="en-US" sz="1200" b="0" i="0" u="none" strike="noStrike" cap="none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 about standards, assessments, etc…</a:t>
              </a:r>
              <a:endParaRPr/>
            </a:p>
          </p:txBody>
        </p:sp>
        <p:sp>
          <p:nvSpPr>
            <p:cNvPr id="222" name="Google Shape;222;p4"/>
            <p:cNvSpPr/>
            <p:nvPr/>
          </p:nvSpPr>
          <p:spPr>
            <a:xfrm>
              <a:off x="2230796" y="4271547"/>
              <a:ext cx="475809" cy="9144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60000"/>
                  </a:moveTo>
                  <a:lnTo>
                    <a:pt x="120000" y="60000"/>
                  </a:lnTo>
                </a:path>
              </a:pathLst>
            </a:custGeom>
            <a:noFill/>
            <a:ln w="12700" cap="rnd" cmpd="sng">
              <a:solidFill>
                <a:schemeClr val="accent6"/>
              </a:solidFill>
              <a:prstDash val="solid"/>
              <a:round/>
              <a:headEnd type="none" w="sm" len="sm"/>
              <a:tailEnd type="stealth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4"/>
            <p:cNvSpPr txBox="1"/>
            <p:nvPr/>
          </p:nvSpPr>
          <p:spPr>
            <a:xfrm>
              <a:off x="2456041" y="4314735"/>
              <a:ext cx="25320" cy="506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0" rIns="1270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500"/>
                <a:buFont typeface="Trebuchet MS"/>
                <a:buNone/>
              </a:pPr>
              <a:endParaRPr sz="5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224" name="Google Shape;224;p4"/>
            <p:cNvSpPr/>
            <p:nvPr/>
          </p:nvSpPr>
          <p:spPr>
            <a:xfrm>
              <a:off x="30817" y="3656733"/>
              <a:ext cx="2201779" cy="1321067"/>
            </a:xfrm>
            <a:prstGeom prst="rect">
              <a:avLst/>
            </a:prstGeom>
            <a:gradFill>
              <a:gsLst>
                <a:gs pos="0">
                  <a:srgbClr val="978D63"/>
                </a:gs>
                <a:gs pos="78000">
                  <a:srgbClr val="837A4D"/>
                </a:gs>
                <a:gs pos="100000">
                  <a:srgbClr val="837A4D"/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4"/>
            <p:cNvSpPr txBox="1"/>
            <p:nvPr/>
          </p:nvSpPr>
          <p:spPr>
            <a:xfrm>
              <a:off x="30817" y="3656733"/>
              <a:ext cx="2201779" cy="132106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07875" tIns="113225" rIns="107875" bIns="1132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Trebuchet MS"/>
                <a:buNone/>
              </a:pPr>
              <a:r>
                <a:rPr lang="en-US" sz="1200" b="1" i="0" u="none" strike="noStrike" cap="none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Use Title I Money to provide ALL students with services</a:t>
              </a:r>
              <a:r>
                <a:rPr lang="en-US" sz="1200" b="0" i="0" u="none" strike="noStrike" cap="none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 to help them achieve academic success</a:t>
              </a:r>
              <a:endParaRPr/>
            </a:p>
          </p:txBody>
        </p:sp>
        <p:sp>
          <p:nvSpPr>
            <p:cNvPr id="226" name="Google Shape;226;p4"/>
            <p:cNvSpPr/>
            <p:nvPr/>
          </p:nvSpPr>
          <p:spPr>
            <a:xfrm>
              <a:off x="2739006" y="3656733"/>
              <a:ext cx="2201779" cy="1321067"/>
            </a:xfrm>
            <a:prstGeom prst="rect">
              <a:avLst/>
            </a:prstGeom>
            <a:gradFill>
              <a:gsLst>
                <a:gs pos="0">
                  <a:srgbClr val="61A540"/>
                </a:gs>
                <a:gs pos="78000">
                  <a:srgbClr val="4A911B"/>
                </a:gs>
                <a:gs pos="100000">
                  <a:srgbClr val="4A911B"/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4"/>
            <p:cNvSpPr txBox="1"/>
            <p:nvPr/>
          </p:nvSpPr>
          <p:spPr>
            <a:xfrm>
              <a:off x="2739006" y="3656733"/>
              <a:ext cx="2201779" cy="132106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07875" tIns="113225" rIns="107875" bIns="1132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Trebuchet MS"/>
                <a:buNone/>
              </a:pPr>
              <a:r>
                <a:rPr lang="en-US" sz="1200" b="0" i="0" u="none" strike="noStrike" cap="none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We </a:t>
              </a:r>
              <a:r>
                <a:rPr lang="en-US" sz="1200" b="1" i="0" u="none" strike="noStrike" cap="none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establish goals</a:t>
              </a:r>
              <a:r>
                <a:rPr lang="en-US" sz="1200" b="0" i="0" u="none" strike="noStrike" cap="none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 based on multiple pieces of data and determine how are we going to meet our goals through programs &amp; interventions</a:t>
              </a:r>
              <a:endParaRPr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2" name="Google Shape;232;p5"/>
          <p:cNvGrpSpPr/>
          <p:nvPr/>
        </p:nvGrpSpPr>
        <p:grpSpPr>
          <a:xfrm>
            <a:off x="0" y="-8467"/>
            <a:ext cx="9144001" cy="6866467"/>
            <a:chOff x="0" y="-8467"/>
            <a:chExt cx="12192000" cy="6866467"/>
          </a:xfrm>
        </p:grpSpPr>
        <p:cxnSp>
          <p:nvCxnSpPr>
            <p:cNvPr id="233" name="Google Shape;233;p5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w="9525" cap="flat" cmpd="sng">
              <a:solidFill>
                <a:srgbClr val="BFBFBF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34" name="Google Shape;234;p5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w="9525" cap="flat" cmpd="sng">
              <a:solidFill>
                <a:srgbClr val="D8D8D8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235" name="Google Shape;235;p5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236" name="Google Shape;236;p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237" name="Google Shape;237;p5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5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803"/>
              </a:srgbClr>
            </a:solidFill>
            <a:ln>
              <a:noFill/>
            </a:ln>
          </p:spPr>
        </p:sp>
        <p:sp>
          <p:nvSpPr>
            <p:cNvPr id="239" name="Google Shape;239;p5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803"/>
              </a:srgbClr>
            </a:solidFill>
            <a:ln>
              <a:noFill/>
            </a:ln>
          </p:spPr>
        </p:sp>
        <p:sp>
          <p:nvSpPr>
            <p:cNvPr id="240" name="Google Shape;240;p5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241" name="Google Shape;241;p5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5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43" name="Google Shape;243;p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44" name="Google Shape;244;p5"/>
          <p:cNvSpPr txBox="1">
            <a:spLocks noGrp="1"/>
          </p:cNvSpPr>
          <p:nvPr>
            <p:ph type="title"/>
          </p:nvPr>
        </p:nvSpPr>
        <p:spPr>
          <a:xfrm>
            <a:off x="81112" y="861561"/>
            <a:ext cx="2660686" cy="40930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Font typeface="Georgia"/>
              <a:buNone/>
            </a:pPr>
            <a:r>
              <a:rPr lang="en-US" sz="3500">
                <a:latin typeface="Georgia"/>
                <a:ea typeface="Georgia"/>
                <a:cs typeface="Georgia"/>
                <a:sym typeface="Georgia"/>
              </a:rPr>
              <a:t>Accessibility</a:t>
            </a:r>
            <a:endParaRPr/>
          </a:p>
        </p:txBody>
      </p:sp>
      <p:grpSp>
        <p:nvGrpSpPr>
          <p:cNvPr id="245" name="Google Shape;245;p5"/>
          <p:cNvGrpSpPr/>
          <p:nvPr/>
        </p:nvGrpSpPr>
        <p:grpSpPr>
          <a:xfrm>
            <a:off x="996950" y="-8467"/>
            <a:ext cx="3575050" cy="6866467"/>
            <a:chOff x="7425267" y="-8467"/>
            <a:chExt cx="4766733" cy="6866467"/>
          </a:xfrm>
        </p:grpSpPr>
        <p:cxnSp>
          <p:nvCxnSpPr>
            <p:cNvPr id="246" name="Google Shape;246;p5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w="9525" cap="flat" cmpd="sng">
              <a:solidFill>
                <a:srgbClr val="BFBFBF">
                  <a:alpha val="74901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47" name="Google Shape;247;p5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w="9525" cap="flat" cmpd="sng">
              <a:solidFill>
                <a:srgbClr val="BFBFBF">
                  <a:alpha val="80000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248" name="Google Shape;248;p5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249" name="Google Shape;249;p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250" name="Google Shape;250;p5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5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803"/>
              </a:srgbClr>
            </a:solidFill>
            <a:ln>
              <a:noFill/>
            </a:ln>
          </p:spPr>
        </p:sp>
        <p:sp>
          <p:nvSpPr>
            <p:cNvPr id="252" name="Google Shape;252;p5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803"/>
              </a:srgbClr>
            </a:solidFill>
            <a:ln>
              <a:noFill/>
            </a:ln>
          </p:spPr>
        </p:sp>
        <p:sp>
          <p:nvSpPr>
            <p:cNvPr id="253" name="Google Shape;253;p5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254" name="Google Shape;254;p5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5" name="Google Shape;255;p5"/>
          <p:cNvSpPr/>
          <p:nvPr/>
        </p:nvSpPr>
        <p:spPr>
          <a:xfrm>
            <a:off x="4483289" y="0"/>
            <a:ext cx="466071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grpSp>
        <p:nvGrpSpPr>
          <p:cNvPr id="256" name="Google Shape;256;p5"/>
          <p:cNvGrpSpPr/>
          <p:nvPr/>
        </p:nvGrpSpPr>
        <p:grpSpPr>
          <a:xfrm>
            <a:off x="3687414" y="1753744"/>
            <a:ext cx="4971603" cy="3361217"/>
            <a:chOff x="0" y="809181"/>
            <a:chExt cx="4971603" cy="3361217"/>
          </a:xfrm>
        </p:grpSpPr>
        <p:sp>
          <p:nvSpPr>
            <p:cNvPr id="257" name="Google Shape;257;p5"/>
            <p:cNvSpPr/>
            <p:nvPr/>
          </p:nvSpPr>
          <p:spPr>
            <a:xfrm>
              <a:off x="0" y="809181"/>
              <a:ext cx="4971603" cy="1493874"/>
            </a:xfrm>
            <a:prstGeom prst="roundRect">
              <a:avLst>
                <a:gd name="adj" fmla="val 10000"/>
              </a:avLst>
            </a:prstGeom>
            <a:solidFill>
              <a:srgbClr val="F2F2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5"/>
            <p:cNvSpPr/>
            <p:nvPr/>
          </p:nvSpPr>
          <p:spPr>
            <a:xfrm>
              <a:off x="451896" y="1145303"/>
              <a:ext cx="821630" cy="821630"/>
            </a:xfrm>
            <a:prstGeom prst="rect">
              <a:avLst/>
            </a:prstGeom>
            <a:blipFill rotWithShape="1">
              <a:blip r:embed="rId3">
                <a:alphaModFix/>
              </a:blip>
              <a:stretch>
                <a:fillRect/>
              </a:stretch>
            </a:blip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5"/>
            <p:cNvSpPr/>
            <p:nvPr/>
          </p:nvSpPr>
          <p:spPr>
            <a:xfrm>
              <a:off x="1725424" y="809181"/>
              <a:ext cx="3246178" cy="149387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5"/>
            <p:cNvSpPr txBox="1"/>
            <p:nvPr/>
          </p:nvSpPr>
          <p:spPr>
            <a:xfrm>
              <a:off x="1725424" y="809181"/>
              <a:ext cx="3246178" cy="149387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58100" tIns="158100" rIns="158100" bIns="1581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Georgia"/>
                <a:buNone/>
              </a:pPr>
              <a:r>
                <a:rPr lang="en-US" sz="1600" b="0" i="0" u="none" strike="noStrike" cap="none">
                  <a:solidFill>
                    <a:schemeClr val="dk1"/>
                  </a:solidFill>
                  <a:latin typeface="Georgia"/>
                  <a:ea typeface="Georgia"/>
                  <a:cs typeface="Georgia"/>
                  <a:sym typeface="Georgia"/>
                </a:rPr>
                <a:t>We want to make all documents and forms accessible to ALL parents in a manner that is easily read and understood.</a:t>
              </a:r>
              <a:endParaRPr/>
            </a:p>
          </p:txBody>
        </p:sp>
        <p:sp>
          <p:nvSpPr>
            <p:cNvPr id="261" name="Google Shape;261;p5"/>
            <p:cNvSpPr/>
            <p:nvPr/>
          </p:nvSpPr>
          <p:spPr>
            <a:xfrm>
              <a:off x="0" y="2676524"/>
              <a:ext cx="4971603" cy="1493874"/>
            </a:xfrm>
            <a:prstGeom prst="roundRect">
              <a:avLst>
                <a:gd name="adj" fmla="val 10000"/>
              </a:avLst>
            </a:prstGeom>
            <a:solidFill>
              <a:srgbClr val="F2F2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5"/>
            <p:cNvSpPr/>
            <p:nvPr/>
          </p:nvSpPr>
          <p:spPr>
            <a:xfrm>
              <a:off x="451896" y="3012646"/>
              <a:ext cx="821630" cy="821630"/>
            </a:xfrm>
            <a:prstGeom prst="rect">
              <a:avLst/>
            </a:prstGeom>
            <a:blipFill rotWithShape="1">
              <a:blip r:embed="rId4">
                <a:alphaModFix/>
              </a:blip>
              <a:stretch>
                <a:fillRect/>
              </a:stretch>
            </a:blip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5"/>
            <p:cNvSpPr/>
            <p:nvPr/>
          </p:nvSpPr>
          <p:spPr>
            <a:xfrm>
              <a:off x="1725424" y="2676524"/>
              <a:ext cx="3246178" cy="149387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5"/>
            <p:cNvSpPr txBox="1"/>
            <p:nvPr/>
          </p:nvSpPr>
          <p:spPr>
            <a:xfrm>
              <a:off x="1725424" y="2676524"/>
              <a:ext cx="3246178" cy="149387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58100" tIns="158100" rIns="158100" bIns="1581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Georgia"/>
                <a:buNone/>
              </a:pPr>
              <a:r>
                <a:rPr lang="en-US" sz="1600" b="0" i="0" u="none" strike="noStrike" cap="none">
                  <a:solidFill>
                    <a:schemeClr val="dk1"/>
                  </a:solidFill>
                  <a:latin typeface="Georgia"/>
                  <a:ea typeface="Georgia"/>
                  <a:cs typeface="Georgia"/>
                  <a:sym typeface="Georgia"/>
                </a:rPr>
                <a:t>Copies of documents/forms can be printed in large format (upon request) and in other languages (upon request).</a:t>
              </a:r>
              <a:endParaRPr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70" name="Google Shape;270;p6"/>
          <p:cNvSpPr txBox="1">
            <a:spLocks noGrp="1"/>
          </p:cNvSpPr>
          <p:nvPr>
            <p:ph type="title"/>
          </p:nvPr>
        </p:nvSpPr>
        <p:spPr>
          <a:xfrm>
            <a:off x="489360" y="1382486"/>
            <a:ext cx="2660686" cy="40930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800"/>
              <a:buFont typeface="Georgia"/>
              <a:buNone/>
            </a:pPr>
            <a:r>
              <a:rPr lang="en-US" sz="3800" b="1">
                <a:latin typeface="Georgia"/>
                <a:ea typeface="Georgia"/>
                <a:cs typeface="Georgia"/>
                <a:sym typeface="Georgia"/>
              </a:rPr>
              <a:t>How </a:t>
            </a:r>
            <a:r>
              <a:rPr lang="en-US" sz="3800" b="1" u="sng">
                <a:latin typeface="Georgia"/>
                <a:ea typeface="Georgia"/>
                <a:cs typeface="Georgia"/>
                <a:sym typeface="Georgia"/>
              </a:rPr>
              <a:t>MMS</a:t>
            </a:r>
            <a:r>
              <a:rPr lang="en-US" sz="3800" b="1">
                <a:latin typeface="Georgia"/>
                <a:ea typeface="Georgia"/>
                <a:cs typeface="Georgia"/>
                <a:sym typeface="Georgia"/>
              </a:rPr>
              <a:t> uses Title I funds</a:t>
            </a:r>
            <a:endParaRPr/>
          </a:p>
        </p:txBody>
      </p:sp>
      <p:grpSp>
        <p:nvGrpSpPr>
          <p:cNvPr id="271" name="Google Shape;271;p6"/>
          <p:cNvGrpSpPr/>
          <p:nvPr/>
        </p:nvGrpSpPr>
        <p:grpSpPr>
          <a:xfrm>
            <a:off x="996950" y="-8467"/>
            <a:ext cx="3575050" cy="6866467"/>
            <a:chOff x="7425267" y="-8467"/>
            <a:chExt cx="4766733" cy="6866467"/>
          </a:xfrm>
        </p:grpSpPr>
        <p:cxnSp>
          <p:nvCxnSpPr>
            <p:cNvPr id="272" name="Google Shape;272;p6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w="9525" cap="flat" cmpd="sng">
              <a:solidFill>
                <a:srgbClr val="BFBFBF">
                  <a:alpha val="74901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73" name="Google Shape;273;p6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w="9525" cap="flat" cmpd="sng">
              <a:solidFill>
                <a:srgbClr val="BFBFBF">
                  <a:alpha val="80000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274" name="Google Shape;274;p6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275" name="Google Shape;275;p6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276" name="Google Shape;276;p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6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803"/>
              </a:srgbClr>
            </a:solidFill>
            <a:ln>
              <a:noFill/>
            </a:ln>
          </p:spPr>
        </p:sp>
        <p:sp>
          <p:nvSpPr>
            <p:cNvPr id="278" name="Google Shape;278;p6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803"/>
              </a:srgbClr>
            </a:solidFill>
            <a:ln>
              <a:noFill/>
            </a:ln>
          </p:spPr>
        </p:sp>
        <p:sp>
          <p:nvSpPr>
            <p:cNvPr id="279" name="Google Shape;279;p6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280" name="Google Shape;280;p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1" name="Google Shape;281;p6"/>
          <p:cNvSpPr/>
          <p:nvPr/>
        </p:nvSpPr>
        <p:spPr>
          <a:xfrm>
            <a:off x="4483289" y="0"/>
            <a:ext cx="466071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grpSp>
        <p:nvGrpSpPr>
          <p:cNvPr id="282" name="Google Shape;282;p6"/>
          <p:cNvGrpSpPr/>
          <p:nvPr/>
        </p:nvGrpSpPr>
        <p:grpSpPr>
          <a:xfrm>
            <a:off x="3687414" y="1214773"/>
            <a:ext cx="4971603" cy="4439160"/>
            <a:chOff x="0" y="270210"/>
            <a:chExt cx="4971603" cy="4439160"/>
          </a:xfrm>
        </p:grpSpPr>
        <p:sp>
          <p:nvSpPr>
            <p:cNvPr id="283" name="Google Shape;283;p6"/>
            <p:cNvSpPr/>
            <p:nvPr/>
          </p:nvSpPr>
          <p:spPr>
            <a:xfrm>
              <a:off x="0" y="270210"/>
              <a:ext cx="4971603" cy="444600"/>
            </a:xfrm>
            <a:prstGeom prst="roundRect">
              <a:avLst>
                <a:gd name="adj" fmla="val 16667"/>
              </a:avLst>
            </a:prstGeom>
            <a:gradFill>
              <a:gsLst>
                <a:gs pos="0">
                  <a:srgbClr val="61A540"/>
                </a:gs>
                <a:gs pos="78000">
                  <a:srgbClr val="4A911B"/>
                </a:gs>
                <a:gs pos="100000">
                  <a:srgbClr val="4A911B"/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6"/>
            <p:cNvSpPr txBox="1"/>
            <p:nvPr/>
          </p:nvSpPr>
          <p:spPr>
            <a:xfrm>
              <a:off x="21704" y="291914"/>
              <a:ext cx="4928195" cy="4011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2375" tIns="72375" rIns="72375" bIns="7237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900"/>
                <a:buFont typeface="Trebuchet MS"/>
                <a:buNone/>
              </a:pPr>
              <a:r>
                <a:rPr lang="en-US" sz="1900" b="0" i="0" u="none" strike="noStrike" cap="none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Family engagement resources for families</a:t>
              </a:r>
              <a:endParaRPr/>
            </a:p>
          </p:txBody>
        </p:sp>
        <p:sp>
          <p:nvSpPr>
            <p:cNvPr id="285" name="Google Shape;285;p6"/>
            <p:cNvSpPr/>
            <p:nvPr/>
          </p:nvSpPr>
          <p:spPr>
            <a:xfrm>
              <a:off x="0" y="769530"/>
              <a:ext cx="4971603" cy="444600"/>
            </a:xfrm>
            <a:prstGeom prst="roundRect">
              <a:avLst>
                <a:gd name="adj" fmla="val 16667"/>
              </a:avLst>
            </a:prstGeom>
            <a:gradFill>
              <a:gsLst>
                <a:gs pos="0">
                  <a:srgbClr val="70AD41"/>
                </a:gs>
                <a:gs pos="78000">
                  <a:srgbClr val="5C991C"/>
                </a:gs>
                <a:gs pos="100000">
                  <a:srgbClr val="5C991C"/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6"/>
            <p:cNvSpPr txBox="1"/>
            <p:nvPr/>
          </p:nvSpPr>
          <p:spPr>
            <a:xfrm>
              <a:off x="21704" y="791234"/>
              <a:ext cx="4928195" cy="4011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2375" tIns="72375" rIns="72375" bIns="7237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900"/>
                <a:buFont typeface="Trebuchet MS"/>
                <a:buNone/>
              </a:pPr>
              <a:r>
                <a:rPr lang="en-US" sz="1900" b="0" i="0" u="none" strike="noStrike" cap="none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Newsletters</a:t>
              </a:r>
              <a:endParaRPr/>
            </a:p>
          </p:txBody>
        </p:sp>
        <p:sp>
          <p:nvSpPr>
            <p:cNvPr id="287" name="Google Shape;287;p6"/>
            <p:cNvSpPr/>
            <p:nvPr/>
          </p:nvSpPr>
          <p:spPr>
            <a:xfrm>
              <a:off x="0" y="1268850"/>
              <a:ext cx="4971603" cy="444600"/>
            </a:xfrm>
            <a:prstGeom prst="roundRect">
              <a:avLst>
                <a:gd name="adj" fmla="val 16667"/>
              </a:avLst>
            </a:prstGeom>
            <a:gradFill>
              <a:gsLst>
                <a:gs pos="0">
                  <a:srgbClr val="7FB540"/>
                </a:gs>
                <a:gs pos="78000">
                  <a:srgbClr val="6CA11B"/>
                </a:gs>
                <a:gs pos="100000">
                  <a:srgbClr val="6CA11B"/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6"/>
            <p:cNvSpPr txBox="1"/>
            <p:nvPr/>
          </p:nvSpPr>
          <p:spPr>
            <a:xfrm>
              <a:off x="21704" y="1290554"/>
              <a:ext cx="4928195" cy="4011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2375" tIns="72375" rIns="72375" bIns="7237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900"/>
                <a:buFont typeface="Trebuchet MS"/>
                <a:buNone/>
              </a:pPr>
              <a:r>
                <a:rPr lang="en-US" sz="1900" b="0" i="0" u="none" strike="noStrike" cap="none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Title I Parent Guidebooks</a:t>
              </a:r>
              <a:endParaRPr/>
            </a:p>
          </p:txBody>
        </p:sp>
        <p:sp>
          <p:nvSpPr>
            <p:cNvPr id="289" name="Google Shape;289;p6"/>
            <p:cNvSpPr/>
            <p:nvPr/>
          </p:nvSpPr>
          <p:spPr>
            <a:xfrm>
              <a:off x="0" y="1768170"/>
              <a:ext cx="4971603" cy="444600"/>
            </a:xfrm>
            <a:prstGeom prst="roundRect">
              <a:avLst>
                <a:gd name="adj" fmla="val 16667"/>
              </a:avLst>
            </a:prstGeom>
            <a:gradFill>
              <a:gsLst>
                <a:gs pos="0">
                  <a:srgbClr val="93BD3F"/>
                </a:gs>
                <a:gs pos="78000">
                  <a:srgbClr val="80A91A"/>
                </a:gs>
                <a:gs pos="100000">
                  <a:srgbClr val="80A91A"/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6"/>
            <p:cNvSpPr txBox="1"/>
            <p:nvPr/>
          </p:nvSpPr>
          <p:spPr>
            <a:xfrm>
              <a:off x="21704" y="1789874"/>
              <a:ext cx="4928195" cy="4011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2375" tIns="72375" rIns="72375" bIns="7237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900"/>
                <a:buFont typeface="Trebuchet MS"/>
                <a:buNone/>
              </a:pPr>
              <a:r>
                <a:rPr lang="en-US" sz="1900" b="0" i="0" u="none" strike="noStrike" cap="none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Student Datebooks</a:t>
              </a:r>
              <a:endParaRPr/>
            </a:p>
          </p:txBody>
        </p:sp>
        <p:sp>
          <p:nvSpPr>
            <p:cNvPr id="291" name="Google Shape;291;p6"/>
            <p:cNvSpPr/>
            <p:nvPr/>
          </p:nvSpPr>
          <p:spPr>
            <a:xfrm>
              <a:off x="0" y="2267490"/>
              <a:ext cx="4971603" cy="444600"/>
            </a:xfrm>
            <a:prstGeom prst="roundRect">
              <a:avLst>
                <a:gd name="adj" fmla="val 16667"/>
              </a:avLst>
            </a:prstGeom>
            <a:gradFill>
              <a:gsLst>
                <a:gs pos="0">
                  <a:srgbClr val="A9C540"/>
                </a:gs>
                <a:gs pos="78000">
                  <a:srgbClr val="95B11A"/>
                </a:gs>
                <a:gs pos="100000">
                  <a:srgbClr val="95B11A"/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6"/>
            <p:cNvSpPr txBox="1"/>
            <p:nvPr/>
          </p:nvSpPr>
          <p:spPr>
            <a:xfrm>
              <a:off x="21704" y="2289194"/>
              <a:ext cx="4928195" cy="4011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2375" tIns="72375" rIns="72375" bIns="7237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900"/>
                <a:buFont typeface="Trebuchet MS"/>
                <a:buNone/>
              </a:pPr>
              <a:r>
                <a:rPr lang="en-US" sz="1900" b="0" i="0" u="none" strike="noStrike" cap="none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Afterschool  Tutoring</a:t>
              </a:r>
              <a:endParaRPr/>
            </a:p>
          </p:txBody>
        </p:sp>
        <p:sp>
          <p:nvSpPr>
            <p:cNvPr id="293" name="Google Shape;293;p6"/>
            <p:cNvSpPr/>
            <p:nvPr/>
          </p:nvSpPr>
          <p:spPr>
            <a:xfrm>
              <a:off x="0" y="2766810"/>
              <a:ext cx="4971603" cy="444600"/>
            </a:xfrm>
            <a:prstGeom prst="roundRect">
              <a:avLst>
                <a:gd name="adj" fmla="val 16667"/>
              </a:avLst>
            </a:prstGeom>
            <a:gradFill>
              <a:gsLst>
                <a:gs pos="0">
                  <a:srgbClr val="C1CE3F"/>
                </a:gs>
                <a:gs pos="78000">
                  <a:srgbClr val="ACBA19"/>
                </a:gs>
                <a:gs pos="100000">
                  <a:srgbClr val="ACBA19"/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6"/>
            <p:cNvSpPr txBox="1"/>
            <p:nvPr/>
          </p:nvSpPr>
          <p:spPr>
            <a:xfrm>
              <a:off x="21704" y="2788514"/>
              <a:ext cx="4928195" cy="4011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2375" tIns="72375" rIns="72375" bIns="7237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900"/>
                <a:buFont typeface="Trebuchet MS"/>
                <a:buNone/>
              </a:pPr>
              <a:r>
                <a:rPr lang="en-US" sz="1900" b="0" i="0" u="none" strike="noStrike" cap="none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Technology</a:t>
              </a:r>
              <a:endParaRPr/>
            </a:p>
          </p:txBody>
        </p:sp>
        <p:sp>
          <p:nvSpPr>
            <p:cNvPr id="295" name="Google Shape;295;p6"/>
            <p:cNvSpPr/>
            <p:nvPr/>
          </p:nvSpPr>
          <p:spPr>
            <a:xfrm>
              <a:off x="0" y="3266130"/>
              <a:ext cx="4971603" cy="444600"/>
            </a:xfrm>
            <a:prstGeom prst="roundRect">
              <a:avLst>
                <a:gd name="adj" fmla="val 16667"/>
              </a:avLst>
            </a:prstGeom>
            <a:gradFill>
              <a:gsLst>
                <a:gs pos="0">
                  <a:srgbClr val="D8D33E"/>
                </a:gs>
                <a:gs pos="78000">
                  <a:srgbClr val="C3BE17"/>
                </a:gs>
                <a:gs pos="100000">
                  <a:srgbClr val="C3BE17"/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6"/>
            <p:cNvSpPr txBox="1"/>
            <p:nvPr/>
          </p:nvSpPr>
          <p:spPr>
            <a:xfrm>
              <a:off x="21704" y="3287834"/>
              <a:ext cx="4928195" cy="4011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2375" tIns="72375" rIns="72375" bIns="7237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900"/>
                <a:buFont typeface="Trebuchet MS"/>
                <a:buNone/>
              </a:pPr>
              <a:r>
                <a:rPr lang="en-US" sz="1900" b="0" i="0" u="none" strike="noStrike" cap="none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Instructional Software</a:t>
              </a:r>
              <a:endParaRPr/>
            </a:p>
          </p:txBody>
        </p:sp>
        <p:sp>
          <p:nvSpPr>
            <p:cNvPr id="297" name="Google Shape;297;p6"/>
            <p:cNvSpPr/>
            <p:nvPr/>
          </p:nvSpPr>
          <p:spPr>
            <a:xfrm>
              <a:off x="0" y="3765450"/>
              <a:ext cx="4971603" cy="444600"/>
            </a:xfrm>
            <a:prstGeom prst="roundRect">
              <a:avLst>
                <a:gd name="adj" fmla="val 16667"/>
              </a:avLst>
            </a:prstGeom>
            <a:gradFill>
              <a:gsLst>
                <a:gs pos="0">
                  <a:srgbClr val="DFC93F"/>
                </a:gs>
                <a:gs pos="78000">
                  <a:srgbClr val="CBB417"/>
                </a:gs>
                <a:gs pos="100000">
                  <a:srgbClr val="CBB417"/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6"/>
            <p:cNvSpPr txBox="1"/>
            <p:nvPr/>
          </p:nvSpPr>
          <p:spPr>
            <a:xfrm>
              <a:off x="21704" y="3787154"/>
              <a:ext cx="4928195" cy="4011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2375" tIns="72375" rIns="72375" bIns="7237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900"/>
                <a:buFont typeface="Trebuchet MS"/>
                <a:buNone/>
              </a:pPr>
              <a:r>
                <a:rPr lang="en-US" sz="1900" b="0" i="0" u="none" strike="noStrike" cap="none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Staff Salaries</a:t>
              </a:r>
              <a:endParaRPr/>
            </a:p>
          </p:txBody>
        </p:sp>
        <p:sp>
          <p:nvSpPr>
            <p:cNvPr id="299" name="Google Shape;299;p6"/>
            <p:cNvSpPr/>
            <p:nvPr/>
          </p:nvSpPr>
          <p:spPr>
            <a:xfrm>
              <a:off x="0" y="4264770"/>
              <a:ext cx="4971603" cy="444600"/>
            </a:xfrm>
            <a:prstGeom prst="roundRect">
              <a:avLst>
                <a:gd name="adj" fmla="val 16667"/>
              </a:avLst>
            </a:prstGeom>
            <a:gradFill>
              <a:gsLst>
                <a:gs pos="0">
                  <a:srgbClr val="E8BC3E"/>
                </a:gs>
                <a:gs pos="78000">
                  <a:srgbClr val="D2A817"/>
                </a:gs>
                <a:gs pos="100000">
                  <a:srgbClr val="D2A817"/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6"/>
            <p:cNvSpPr txBox="1"/>
            <p:nvPr/>
          </p:nvSpPr>
          <p:spPr>
            <a:xfrm>
              <a:off x="21704" y="4286474"/>
              <a:ext cx="4928195" cy="4011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2375" tIns="72375" rIns="72375" bIns="7237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900"/>
                <a:buFont typeface="Trebuchet MS"/>
                <a:buNone/>
              </a:pPr>
              <a:r>
                <a:rPr lang="en-US" sz="1900" b="0" i="0" u="none" strike="noStrike" cap="none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Supplemental Programs/Services</a:t>
              </a:r>
              <a:endParaRPr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7"/>
          <p:cNvSpPr txBox="1"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Georgia"/>
              <a:buNone/>
            </a:pPr>
            <a:r>
              <a:rPr lang="en-US" b="1">
                <a:latin typeface="Georgia"/>
                <a:ea typeface="Georgia"/>
                <a:cs typeface="Georgia"/>
                <a:sym typeface="Georgia"/>
              </a:rPr>
              <a:t>School Goals for FY22</a:t>
            </a:r>
            <a:endParaRPr/>
          </a:p>
        </p:txBody>
      </p:sp>
      <p:sp>
        <p:nvSpPr>
          <p:cNvPr id="306" name="Google Shape;306;p7"/>
          <p:cNvSpPr txBox="1"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20040" algn="l" rtl="0">
              <a:spcBef>
                <a:spcPts val="0"/>
              </a:spcBef>
              <a:spcAft>
                <a:spcPts val="0"/>
              </a:spcAft>
              <a:buSzPts val="1440"/>
              <a:buChar char="●"/>
            </a:pPr>
            <a:r>
              <a:rPr lang="en-US">
                <a:latin typeface="Georgia"/>
                <a:ea typeface="Georgia"/>
                <a:cs typeface="Georgia"/>
                <a:sym typeface="Georgia"/>
              </a:rPr>
              <a:t>Increase percentage of students reading on grade level</a:t>
            </a:r>
            <a:endParaRPr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20040" algn="l" rtl="0">
              <a:spcBef>
                <a:spcPts val="0"/>
              </a:spcBef>
              <a:spcAft>
                <a:spcPts val="0"/>
              </a:spcAft>
              <a:buSzPts val="1440"/>
              <a:buFont typeface="Georgia"/>
              <a:buChar char="●"/>
            </a:pPr>
            <a:r>
              <a:rPr lang="en-US">
                <a:latin typeface="Georgia"/>
                <a:ea typeface="Georgia"/>
                <a:cs typeface="Georgia"/>
                <a:sym typeface="Georgia"/>
              </a:rPr>
              <a:t>Demonstrate a </a:t>
            </a:r>
            <a:r>
              <a:rPr lang="en-US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3%</a:t>
            </a:r>
            <a:r>
              <a:rPr lang="en-US">
                <a:solidFill>
                  <a:schemeClr val="dk1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 increase on the GMAS and i-Ready assessments for the 2021-2022 school year. </a:t>
            </a:r>
            <a:endParaRPr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20040" algn="l" rtl="0">
              <a:spcBef>
                <a:spcPts val="0"/>
              </a:spcBef>
              <a:spcAft>
                <a:spcPts val="0"/>
              </a:spcAft>
              <a:buSzPts val="1440"/>
              <a:buFont typeface="Georgia"/>
              <a:buChar char="●"/>
            </a:pPr>
            <a:r>
              <a:rPr lang="en-US">
                <a:latin typeface="Georgia"/>
                <a:ea typeface="Georgia"/>
                <a:cs typeface="Georgia"/>
                <a:sym typeface="Georgia"/>
              </a:rPr>
              <a:t>Increase opportunities for family/community engagement.</a:t>
            </a:r>
            <a:endParaRPr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20040" algn="l" rtl="0">
              <a:spcBef>
                <a:spcPts val="0"/>
              </a:spcBef>
              <a:spcAft>
                <a:spcPts val="0"/>
              </a:spcAft>
              <a:buSzPts val="1440"/>
              <a:buFont typeface="Georgia"/>
              <a:buChar char="●"/>
            </a:pPr>
            <a:r>
              <a:rPr lang="en-US">
                <a:latin typeface="Georgia"/>
                <a:ea typeface="Georgia"/>
                <a:cs typeface="Georgia"/>
                <a:sym typeface="Georgia"/>
              </a:rPr>
              <a:t>Increase writing in all content areas</a:t>
            </a:r>
            <a:endParaRPr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8"/>
          <p:cNvSpPr/>
          <p:nvPr/>
        </p:nvSpPr>
        <p:spPr>
          <a:xfrm>
            <a:off x="0" y="0"/>
            <a:ext cx="9141618" cy="68579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12" name="Google Shape;312;p8"/>
          <p:cNvSpPr txBox="1">
            <a:spLocks noGrp="1"/>
          </p:cNvSpPr>
          <p:nvPr>
            <p:ph type="body" idx="1"/>
          </p:nvPr>
        </p:nvSpPr>
        <p:spPr>
          <a:xfrm>
            <a:off x="508000" y="1253067"/>
            <a:ext cx="4616450" cy="4351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365760" lvl="0" indent="-283464" algn="l" rtl="0">
              <a:spcBef>
                <a:spcPts val="0"/>
              </a:spcBef>
              <a:spcAft>
                <a:spcPts val="0"/>
              </a:spcAft>
              <a:buClr>
                <a:srgbClr val="94C600"/>
              </a:buClr>
              <a:buSzPts val="1440"/>
              <a:buFont typeface="Noto Sans Symbols"/>
              <a:buChar char="⚫"/>
            </a:pPr>
            <a:r>
              <a:rPr lang="en-US">
                <a:latin typeface="Georgia"/>
                <a:ea typeface="Georgia"/>
                <a:cs typeface="Georgia"/>
                <a:sym typeface="Georgia"/>
              </a:rPr>
              <a:t>Georgia uses the </a:t>
            </a:r>
            <a:r>
              <a:rPr lang="en-US" b="1">
                <a:latin typeface="Georgia"/>
                <a:ea typeface="Georgia"/>
                <a:cs typeface="Georgia"/>
                <a:sym typeface="Georgia"/>
              </a:rPr>
              <a:t>College and Career Ready Performance Index</a:t>
            </a:r>
            <a:r>
              <a:rPr lang="en-US">
                <a:latin typeface="Georgia"/>
                <a:ea typeface="Georgia"/>
                <a:cs typeface="Georgia"/>
                <a:sym typeface="Georgia"/>
              </a:rPr>
              <a:t> (</a:t>
            </a:r>
            <a:r>
              <a:rPr lang="en-US" b="1">
                <a:latin typeface="Georgia"/>
                <a:ea typeface="Georgia"/>
                <a:cs typeface="Georgia"/>
                <a:sym typeface="Georgia"/>
              </a:rPr>
              <a:t>CCRPI</a:t>
            </a:r>
            <a:r>
              <a:rPr lang="en-US">
                <a:latin typeface="Georgia"/>
                <a:ea typeface="Georgia"/>
                <a:cs typeface="Georgia"/>
                <a:sym typeface="Georgia"/>
              </a:rPr>
              <a:t>) for state accountability purposes. </a:t>
            </a:r>
            <a:endParaRPr/>
          </a:p>
          <a:p>
            <a:pPr marL="82296" lvl="0" indent="0" algn="l" rtl="0">
              <a:spcBef>
                <a:spcPts val="600"/>
              </a:spcBef>
              <a:spcAft>
                <a:spcPts val="0"/>
              </a:spcAft>
              <a:buClr>
                <a:srgbClr val="94C600"/>
              </a:buClr>
              <a:buSzPts val="1440"/>
              <a:buNone/>
            </a:pPr>
            <a:endParaRPr>
              <a:latin typeface="Georgia"/>
              <a:ea typeface="Georgia"/>
              <a:cs typeface="Georgia"/>
              <a:sym typeface="Georgia"/>
            </a:endParaRPr>
          </a:p>
          <a:p>
            <a:pPr marL="365760" lvl="0" indent="-283464" algn="l" rtl="0">
              <a:spcBef>
                <a:spcPts val="600"/>
              </a:spcBef>
              <a:spcAft>
                <a:spcPts val="0"/>
              </a:spcAft>
              <a:buClr>
                <a:srgbClr val="94C600"/>
              </a:buClr>
              <a:buSzPts val="1440"/>
              <a:buFont typeface="Noto Sans Symbols"/>
              <a:buChar char="⚫"/>
            </a:pPr>
            <a:r>
              <a:rPr lang="en-US">
                <a:latin typeface="Georgia"/>
                <a:ea typeface="Georgia"/>
                <a:cs typeface="Georgia"/>
                <a:sym typeface="Georgia"/>
              </a:rPr>
              <a:t>The CCRPI is like a </a:t>
            </a:r>
            <a:r>
              <a:rPr lang="en-US" b="1">
                <a:latin typeface="Georgia"/>
                <a:ea typeface="Georgia"/>
                <a:cs typeface="Georgia"/>
                <a:sym typeface="Georgia"/>
              </a:rPr>
              <a:t>REPORT CARD </a:t>
            </a:r>
            <a:r>
              <a:rPr lang="en-US">
                <a:latin typeface="Georgia"/>
                <a:ea typeface="Georgia"/>
                <a:cs typeface="Georgia"/>
                <a:sym typeface="Georgia"/>
              </a:rPr>
              <a:t>for schools.</a:t>
            </a:r>
            <a:endParaRPr/>
          </a:p>
          <a:p>
            <a:pPr marL="82296" lvl="0" indent="0" algn="l" rtl="0">
              <a:spcBef>
                <a:spcPts val="600"/>
              </a:spcBef>
              <a:spcAft>
                <a:spcPts val="0"/>
              </a:spcAft>
              <a:buClr>
                <a:srgbClr val="94C600"/>
              </a:buClr>
              <a:buSzPts val="1440"/>
              <a:buNone/>
            </a:pPr>
            <a:endParaRPr>
              <a:latin typeface="Georgia"/>
              <a:ea typeface="Georgia"/>
              <a:cs typeface="Georgia"/>
              <a:sym typeface="Georgia"/>
            </a:endParaRPr>
          </a:p>
          <a:p>
            <a:pPr marL="365760" lvl="0" indent="-283464" algn="l" rtl="0">
              <a:spcBef>
                <a:spcPts val="600"/>
              </a:spcBef>
              <a:spcAft>
                <a:spcPts val="0"/>
              </a:spcAft>
              <a:buClr>
                <a:srgbClr val="94C600"/>
              </a:buClr>
              <a:buSzPts val="1440"/>
              <a:buFont typeface="Noto Sans Symbols"/>
              <a:buChar char="⚫"/>
            </a:pPr>
            <a:r>
              <a:rPr lang="en-US">
                <a:latin typeface="Georgia"/>
                <a:ea typeface="Georgia"/>
                <a:cs typeface="Georgia"/>
                <a:sym typeface="Georgia"/>
              </a:rPr>
              <a:t>CCRPI has multiple indicators to </a:t>
            </a:r>
            <a:r>
              <a:rPr lang="en-US" u="sng">
                <a:latin typeface="Georgia"/>
                <a:ea typeface="Georgia"/>
                <a:cs typeface="Georgia"/>
                <a:sym typeface="Georgia"/>
              </a:rPr>
              <a:t>determine a school’s performance</a:t>
            </a:r>
            <a:r>
              <a:rPr lang="en-US">
                <a:latin typeface="Georgia"/>
                <a:ea typeface="Georgia"/>
                <a:cs typeface="Georgia"/>
                <a:sym typeface="Georgia"/>
              </a:rPr>
              <a:t>, rather than using a single test score given at one point in time. </a:t>
            </a:r>
            <a:endParaRPr/>
          </a:p>
          <a:p>
            <a:pPr marL="342900" lvl="0" indent="-251459" algn="l" rtl="0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endParaRPr/>
          </a:p>
        </p:txBody>
      </p:sp>
      <p:sp>
        <p:nvSpPr>
          <p:cNvPr id="313" name="Google Shape;313;p8"/>
          <p:cNvSpPr/>
          <p:nvPr/>
        </p:nvSpPr>
        <p:spPr>
          <a:xfrm>
            <a:off x="5650992" y="0"/>
            <a:ext cx="3493008" cy="6858000"/>
          </a:xfrm>
          <a:prstGeom prst="rect">
            <a:avLst/>
          </a:prstGeom>
          <a:solidFill>
            <a:srgbClr val="3F3F3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314" name="Google Shape;314;p8"/>
          <p:cNvCxnSpPr/>
          <p:nvPr/>
        </p:nvCxnSpPr>
        <p:spPr>
          <a:xfrm flipH="1">
            <a:off x="7942659" y="0"/>
            <a:ext cx="794940" cy="6858000"/>
          </a:xfrm>
          <a:prstGeom prst="straightConnector1">
            <a:avLst/>
          </a:prstGeom>
          <a:noFill/>
          <a:ln w="9525" cap="flat" cmpd="sng">
            <a:solidFill>
              <a:srgbClr val="BFBFBF">
                <a:alpha val="69803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15" name="Google Shape;315;p8"/>
          <p:cNvCxnSpPr/>
          <p:nvPr/>
        </p:nvCxnSpPr>
        <p:spPr>
          <a:xfrm flipH="1">
            <a:off x="5791200" y="3721395"/>
            <a:ext cx="3259170" cy="3136604"/>
          </a:xfrm>
          <a:prstGeom prst="straightConnector1">
            <a:avLst/>
          </a:prstGeom>
          <a:noFill/>
          <a:ln w="9525" cap="flat" cmpd="sng">
            <a:solidFill>
              <a:srgbClr val="BFBFBF">
                <a:alpha val="69803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16" name="Google Shape;316;p8"/>
          <p:cNvSpPr/>
          <p:nvPr/>
        </p:nvSpPr>
        <p:spPr>
          <a:xfrm>
            <a:off x="6886107" y="-8467"/>
            <a:ext cx="2255511" cy="6866467"/>
          </a:xfrm>
          <a:custGeom>
            <a:avLst/>
            <a:gdLst/>
            <a:ahLst/>
            <a:cxnLst/>
            <a:rect l="l" t="t" r="r" b="b"/>
            <a:pathLst>
              <a:path w="3007349" h="6866467" extrusionOk="0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29803"/>
            </a:schemeClr>
          </a:solidFill>
          <a:ln>
            <a:noFill/>
          </a:ln>
        </p:spPr>
      </p:sp>
      <p:sp>
        <p:nvSpPr>
          <p:cNvPr id="317" name="Google Shape;317;p8"/>
          <p:cNvSpPr/>
          <p:nvPr/>
        </p:nvSpPr>
        <p:spPr>
          <a:xfrm>
            <a:off x="7202581" y="-8467"/>
            <a:ext cx="1941419" cy="6866467"/>
          </a:xfrm>
          <a:custGeom>
            <a:avLst/>
            <a:gdLst/>
            <a:ahLst/>
            <a:cxnLst/>
            <a:rect l="l" t="t" r="r" b="b"/>
            <a:pathLst>
              <a:path w="2573311" h="6866467" extrusionOk="0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</p:spPr>
      </p:sp>
      <p:sp>
        <p:nvSpPr>
          <p:cNvPr id="318" name="Google Shape;318;p8"/>
          <p:cNvSpPr/>
          <p:nvPr/>
        </p:nvSpPr>
        <p:spPr>
          <a:xfrm>
            <a:off x="6699249" y="3048000"/>
            <a:ext cx="2444751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1764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9" name="Google Shape;319;p8"/>
          <p:cNvSpPr/>
          <p:nvPr/>
        </p:nvSpPr>
        <p:spPr>
          <a:xfrm>
            <a:off x="7000875" y="-8467"/>
            <a:ext cx="2140744" cy="6866467"/>
          </a:xfrm>
          <a:custGeom>
            <a:avLst/>
            <a:gdLst/>
            <a:ahLst/>
            <a:cxnLst/>
            <a:rect l="l" t="t" r="r" b="b"/>
            <a:pathLst>
              <a:path w="2858013" h="6866467" extrusionOk="0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rgbClr val="3F7818">
              <a:alpha val="69803"/>
            </a:srgbClr>
          </a:solidFill>
          <a:ln>
            <a:noFill/>
          </a:ln>
        </p:spPr>
      </p:sp>
      <p:sp>
        <p:nvSpPr>
          <p:cNvPr id="320" name="Google Shape;320;p8"/>
          <p:cNvSpPr/>
          <p:nvPr/>
        </p:nvSpPr>
        <p:spPr>
          <a:xfrm>
            <a:off x="8174047" y="-8467"/>
            <a:ext cx="967571" cy="6866467"/>
          </a:xfrm>
          <a:custGeom>
            <a:avLst/>
            <a:gdLst/>
            <a:ahLst/>
            <a:cxnLst/>
            <a:rect l="l" t="t" r="r" b="b"/>
            <a:pathLst>
              <a:path w="1290094" h="6858000" extrusionOk="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rgbClr val="BFE471">
              <a:alpha val="69803"/>
            </a:srgbClr>
          </a:solidFill>
          <a:ln>
            <a:noFill/>
          </a:ln>
        </p:spPr>
      </p:sp>
      <p:sp>
        <p:nvSpPr>
          <p:cNvPr id="321" name="Google Shape;321;p8"/>
          <p:cNvSpPr/>
          <p:nvPr/>
        </p:nvSpPr>
        <p:spPr>
          <a:xfrm>
            <a:off x="8204249" y="-8467"/>
            <a:ext cx="937369" cy="6866467"/>
          </a:xfrm>
          <a:custGeom>
            <a:avLst/>
            <a:gdLst/>
            <a:ahLst/>
            <a:cxnLst/>
            <a:rect l="l" t="t" r="r" b="b"/>
            <a:pathLst>
              <a:path w="1249825" h="6858000" extrusionOk="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4705"/>
            </a:schemeClr>
          </a:solidFill>
          <a:ln>
            <a:noFill/>
          </a:ln>
        </p:spPr>
      </p:sp>
      <p:sp>
        <p:nvSpPr>
          <p:cNvPr id="322" name="Google Shape;322;p8"/>
          <p:cNvSpPr/>
          <p:nvPr/>
        </p:nvSpPr>
        <p:spPr>
          <a:xfrm>
            <a:off x="7778749" y="3589867"/>
            <a:ext cx="136286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3" name="Google Shape;323;p8"/>
          <p:cNvSpPr txBox="1">
            <a:spLocks noGrp="1"/>
          </p:cNvSpPr>
          <p:nvPr>
            <p:ph type="title"/>
          </p:nvPr>
        </p:nvSpPr>
        <p:spPr>
          <a:xfrm>
            <a:off x="5872243" y="1253067"/>
            <a:ext cx="2528807" cy="4351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Georgia"/>
              <a:buNone/>
            </a:pPr>
            <a:r>
              <a:rPr lang="en-US" sz="25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College and Career Ready Performance Index ~ CCRPI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9"/>
          <p:cNvSpPr txBox="1">
            <a:spLocks noGrp="1"/>
          </p:cNvSpPr>
          <p:nvPr>
            <p:ph type="title"/>
          </p:nvPr>
        </p:nvSpPr>
        <p:spPr>
          <a:xfrm>
            <a:off x="609600" y="152400"/>
            <a:ext cx="804144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Georgia"/>
              <a:buNone/>
            </a:pPr>
            <a:r>
              <a:rPr lang="en-US" b="1">
                <a:latin typeface="Georgia"/>
                <a:ea typeface="Georgia"/>
                <a:cs typeface="Georgia"/>
                <a:sym typeface="Georgia"/>
              </a:rPr>
              <a:t>CCRPI measures…</a:t>
            </a:r>
            <a:endParaRPr/>
          </a:p>
        </p:txBody>
      </p:sp>
      <p:pic>
        <p:nvPicPr>
          <p:cNvPr id="329" name="Google Shape;329;p9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685800" y="1371600"/>
            <a:ext cx="7543800" cy="49778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762</Words>
  <Application>Microsoft Office PowerPoint</Application>
  <PresentationFormat>On-screen Show (4:3)</PresentationFormat>
  <Paragraphs>109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Georgia</vt:lpstr>
      <vt:lpstr>Noto Sans Symbols</vt:lpstr>
      <vt:lpstr>Trebuchet MS</vt:lpstr>
      <vt:lpstr>Facet</vt:lpstr>
      <vt:lpstr>                 </vt:lpstr>
      <vt:lpstr>What is Title I ?</vt:lpstr>
      <vt:lpstr>The Purpose of Title I </vt:lpstr>
      <vt:lpstr>All Meriwether County Schools are Title I Schools!</vt:lpstr>
      <vt:lpstr>Accessibility</vt:lpstr>
      <vt:lpstr>How MMS uses Title I funds</vt:lpstr>
      <vt:lpstr>School Goals for FY22</vt:lpstr>
      <vt:lpstr>College and Career Ready Performance Index ~ CCRPI</vt:lpstr>
      <vt:lpstr>CCRPI measures…</vt:lpstr>
      <vt:lpstr>School Curriculum</vt:lpstr>
      <vt:lpstr>Stakeholder Involvement</vt:lpstr>
      <vt:lpstr>PowerPoint Presentation</vt:lpstr>
      <vt:lpstr>PowerPoint Presentation</vt:lpstr>
      <vt:lpstr>Parent Engagement Activities</vt:lpstr>
      <vt:lpstr>Communication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</dc:title>
  <dc:creator>Dawn Woodard</dc:creator>
  <cp:lastModifiedBy>Krystal Johnson</cp:lastModifiedBy>
  <cp:revision>1</cp:revision>
  <dcterms:created xsi:type="dcterms:W3CDTF">2020-08-26T15:50:03Z</dcterms:created>
  <dcterms:modified xsi:type="dcterms:W3CDTF">2021-11-18T15:20:54Z</dcterms:modified>
</cp:coreProperties>
</file>