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</p:sldIdLst>
  <p:sldSz cy="6858000" cx="9144000"/>
  <p:notesSz cx="6858000" cy="9144000"/>
  <p:embeddedFontLst>
    <p:embeddedFont>
      <p:font typeface="Playfair Display"/>
      <p:regular r:id="rId21"/>
      <p:bold r:id="rId22"/>
      <p:italic r:id="rId23"/>
      <p:boldItalic r:id="rId24"/>
    </p:embeddedFont>
    <p:embeddedFont>
      <p:font typeface="Lato"/>
      <p:regular r:id="rId25"/>
      <p:bold r:id="rId26"/>
      <p:italic r:id="rId27"/>
      <p:boldItalic r:id="rId2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29" roundtripDataSignature="AMtx7mimAJ2spyGzCloYxxbF3hD+hceP6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font" Target="fonts/PlayfairDisplay-bold.fntdata"/><Relationship Id="rId21" Type="http://schemas.openxmlformats.org/officeDocument/2006/relationships/font" Target="fonts/PlayfairDisplay-regular.fntdata"/><Relationship Id="rId24" Type="http://schemas.openxmlformats.org/officeDocument/2006/relationships/font" Target="fonts/PlayfairDisplay-boldItalic.fntdata"/><Relationship Id="rId23" Type="http://schemas.openxmlformats.org/officeDocument/2006/relationships/font" Target="fonts/PlayfairDisplay-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font" Target="fonts/Lato-bold.fntdata"/><Relationship Id="rId25" Type="http://schemas.openxmlformats.org/officeDocument/2006/relationships/font" Target="fonts/Lato-regular.fntdata"/><Relationship Id="rId28" Type="http://schemas.openxmlformats.org/officeDocument/2006/relationships/font" Target="fonts/Lato-boldItalic.fntdata"/><Relationship Id="rId27" Type="http://schemas.openxmlformats.org/officeDocument/2006/relationships/font" Target="fonts/Lato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customschemas.google.com/relationships/presentationmetadata" Target="metadata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8" name="Google Shape;88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0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72" name="Google Shape;272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78" name="Google Shape;278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2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84" name="Google Shape;284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90" name="Google Shape;290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96" name="Google Shape;296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2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14" name="Google Shape;314;p1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6" name="Google Shape;96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14" name="Google Shape;114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30" name="Google Shape;130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70" name="Google Shape;170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07" name="Google Shape;207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43" name="Google Shape;243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49" name="Google Shape;249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4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66" name="Google Shape;266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g28099d2cd97_0_380"/>
          <p:cNvSpPr/>
          <p:nvPr/>
        </p:nvSpPr>
        <p:spPr>
          <a:xfrm>
            <a:off x="586721" y="0"/>
            <a:ext cx="7970700" cy="888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g28099d2cd97_0_380"/>
          <p:cNvSpPr/>
          <p:nvPr/>
        </p:nvSpPr>
        <p:spPr>
          <a:xfrm>
            <a:off x="586721" y="6769200"/>
            <a:ext cx="7970700" cy="88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2" name="Google Shape;12;g28099d2cd97_0_380"/>
          <p:cNvCxnSpPr/>
          <p:nvPr/>
        </p:nvCxnSpPr>
        <p:spPr>
          <a:xfrm>
            <a:off x="733219" y="2980467"/>
            <a:ext cx="385200" cy="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3" name="Google Shape;13;g28099d2cd97_0_380"/>
          <p:cNvSpPr txBox="1"/>
          <p:nvPr>
            <p:ph type="ctrTitle"/>
          </p:nvPr>
        </p:nvSpPr>
        <p:spPr>
          <a:xfrm>
            <a:off x="630600" y="182400"/>
            <a:ext cx="7893000" cy="2471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4" name="Google Shape;14;g28099d2cd97_0_380"/>
          <p:cNvSpPr txBox="1"/>
          <p:nvPr>
            <p:ph idx="1" type="subTitle"/>
          </p:nvPr>
        </p:nvSpPr>
        <p:spPr>
          <a:xfrm>
            <a:off x="630600" y="4304500"/>
            <a:ext cx="7893000" cy="16989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9pPr>
          </a:lstStyle>
          <a:p/>
        </p:txBody>
      </p:sp>
      <p:sp>
        <p:nvSpPr>
          <p:cNvPr id="15" name="Google Shape;15;g28099d2cd97_0_380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1" name="Google Shape;61;g28099d2cd97_0_407"/>
          <p:cNvCxnSpPr/>
          <p:nvPr/>
        </p:nvCxnSpPr>
        <p:spPr>
          <a:xfrm>
            <a:off x="411044" y="1890363"/>
            <a:ext cx="385200" cy="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62" name="Google Shape;62;g28099d2cd97_0_407"/>
          <p:cNvSpPr txBox="1"/>
          <p:nvPr>
            <p:ph type="title"/>
          </p:nvPr>
        </p:nvSpPr>
        <p:spPr>
          <a:xfrm>
            <a:off x="311700" y="740800"/>
            <a:ext cx="2808000" cy="1007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63" name="Google Shape;63;g28099d2cd97_0_407"/>
          <p:cNvSpPr txBox="1"/>
          <p:nvPr>
            <p:ph idx="1" type="body"/>
          </p:nvPr>
        </p:nvSpPr>
        <p:spPr>
          <a:xfrm>
            <a:off x="311700" y="2187133"/>
            <a:ext cx="2808000" cy="390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64" name="Google Shape;64;g28099d2cd97_0_407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28099d2cd97_0_412"/>
          <p:cNvSpPr/>
          <p:nvPr/>
        </p:nvSpPr>
        <p:spPr>
          <a:xfrm>
            <a:off x="586721" y="0"/>
            <a:ext cx="7970700" cy="888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g28099d2cd97_0_412"/>
          <p:cNvSpPr/>
          <p:nvPr/>
        </p:nvSpPr>
        <p:spPr>
          <a:xfrm>
            <a:off x="586721" y="6769200"/>
            <a:ext cx="7970700" cy="88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g28099d2cd97_0_412"/>
          <p:cNvSpPr txBox="1"/>
          <p:nvPr>
            <p:ph type="title"/>
          </p:nvPr>
        </p:nvSpPr>
        <p:spPr>
          <a:xfrm>
            <a:off x="490250" y="701800"/>
            <a:ext cx="5618700" cy="545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69" name="Google Shape;69;g28099d2cd97_0_412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28099d2cd97_0_417"/>
          <p:cNvSpPr/>
          <p:nvPr/>
        </p:nvSpPr>
        <p:spPr>
          <a:xfrm>
            <a:off x="4572000" y="-133"/>
            <a:ext cx="4572000" cy="68580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72" name="Google Shape;72;g28099d2cd97_0_417"/>
          <p:cNvCxnSpPr/>
          <p:nvPr/>
        </p:nvCxnSpPr>
        <p:spPr>
          <a:xfrm>
            <a:off x="5029675" y="59940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73" name="Google Shape;73;g28099d2cd97_0_417"/>
          <p:cNvSpPr txBox="1"/>
          <p:nvPr>
            <p:ph type="title"/>
          </p:nvPr>
        </p:nvSpPr>
        <p:spPr>
          <a:xfrm>
            <a:off x="265500" y="1446167"/>
            <a:ext cx="4045200" cy="2276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74" name="Google Shape;74;g28099d2cd97_0_417"/>
          <p:cNvSpPr txBox="1"/>
          <p:nvPr>
            <p:ph idx="1" type="subTitle"/>
          </p:nvPr>
        </p:nvSpPr>
        <p:spPr>
          <a:xfrm>
            <a:off x="265500" y="3793600"/>
            <a:ext cx="4045200" cy="189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100"/>
              <a:buNone/>
              <a:defRPr sz="2100">
                <a:solidFill>
                  <a:schemeClr val="accent6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100"/>
              <a:buNone/>
              <a:defRPr sz="2100">
                <a:solidFill>
                  <a:schemeClr val="accent6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100"/>
              <a:buNone/>
              <a:defRPr sz="2100">
                <a:solidFill>
                  <a:schemeClr val="accent6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100"/>
              <a:buNone/>
              <a:defRPr sz="2100">
                <a:solidFill>
                  <a:schemeClr val="accent6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100"/>
              <a:buNone/>
              <a:defRPr sz="2100">
                <a:solidFill>
                  <a:schemeClr val="accent6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100"/>
              <a:buNone/>
              <a:defRPr sz="2100">
                <a:solidFill>
                  <a:schemeClr val="accent6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100"/>
              <a:buNone/>
              <a:defRPr sz="2100">
                <a:solidFill>
                  <a:schemeClr val="accent6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100"/>
              <a:buNone/>
              <a:defRPr sz="2100">
                <a:solidFill>
                  <a:schemeClr val="accent6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100"/>
              <a:buNone/>
              <a:defRPr sz="2100">
                <a:solidFill>
                  <a:schemeClr val="accent6"/>
                </a:solidFill>
              </a:defRPr>
            </a:lvl9pPr>
          </a:lstStyle>
          <a:p/>
        </p:txBody>
      </p:sp>
      <p:sp>
        <p:nvSpPr>
          <p:cNvPr id="75" name="Google Shape;75;g28099d2cd97_0_417"/>
          <p:cNvSpPr txBox="1"/>
          <p:nvPr>
            <p:ph idx="2" type="body"/>
          </p:nvPr>
        </p:nvSpPr>
        <p:spPr>
          <a:xfrm>
            <a:off x="4939500" y="965600"/>
            <a:ext cx="3837000" cy="4926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</a:defRPr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</a:defRPr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</a:defRPr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76" name="Google Shape;76;g28099d2cd97_0_417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28099d2cd97_0_424"/>
          <p:cNvSpPr txBox="1"/>
          <p:nvPr>
            <p:ph idx="1" type="body"/>
          </p:nvPr>
        </p:nvSpPr>
        <p:spPr>
          <a:xfrm>
            <a:off x="319500" y="5640767"/>
            <a:ext cx="5998800" cy="798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79" name="Google Shape;79;g28099d2cd97_0_424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28099d2cd97_0_427"/>
          <p:cNvSpPr/>
          <p:nvPr/>
        </p:nvSpPr>
        <p:spPr>
          <a:xfrm>
            <a:off x="586721" y="0"/>
            <a:ext cx="7970700" cy="888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g28099d2cd97_0_427"/>
          <p:cNvSpPr/>
          <p:nvPr/>
        </p:nvSpPr>
        <p:spPr>
          <a:xfrm>
            <a:off x="586721" y="6769200"/>
            <a:ext cx="7970700" cy="88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Google Shape;83;g28099d2cd97_0_427"/>
          <p:cNvSpPr txBox="1"/>
          <p:nvPr>
            <p:ph hasCustomPrompt="1" type="title"/>
          </p:nvPr>
        </p:nvSpPr>
        <p:spPr>
          <a:xfrm>
            <a:off x="586725" y="1805050"/>
            <a:ext cx="7970700" cy="2051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800"/>
              <a:buNone/>
              <a:defRPr sz="10800">
                <a:solidFill>
                  <a:schemeClr val="accent6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800"/>
              <a:buNone/>
              <a:defRPr sz="10800">
                <a:solidFill>
                  <a:schemeClr val="accent6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800"/>
              <a:buNone/>
              <a:defRPr sz="10800">
                <a:solidFill>
                  <a:schemeClr val="accent6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800"/>
              <a:buNone/>
              <a:defRPr sz="10800">
                <a:solidFill>
                  <a:schemeClr val="accent6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800"/>
              <a:buNone/>
              <a:defRPr sz="10800">
                <a:solidFill>
                  <a:schemeClr val="accent6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800"/>
              <a:buNone/>
              <a:defRPr sz="10800">
                <a:solidFill>
                  <a:schemeClr val="accent6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800"/>
              <a:buNone/>
              <a:defRPr sz="10800">
                <a:solidFill>
                  <a:schemeClr val="accent6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800"/>
              <a:buNone/>
              <a:defRPr sz="10800">
                <a:solidFill>
                  <a:schemeClr val="accent6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800"/>
              <a:buNone/>
              <a:defRPr sz="10800">
                <a:solidFill>
                  <a:schemeClr val="accent6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84" name="Google Shape;84;g28099d2cd97_0_427"/>
          <p:cNvSpPr txBox="1"/>
          <p:nvPr>
            <p:ph idx="1" type="body"/>
          </p:nvPr>
        </p:nvSpPr>
        <p:spPr>
          <a:xfrm>
            <a:off x="586725" y="3957850"/>
            <a:ext cx="7970700" cy="142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85" name="Google Shape;85;g28099d2cd97_0_427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wo Content" type="twoObj">
  <p:cSld name="TWO_OBJECTS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g28099d2cd97_0_435"/>
          <p:cNvSpPr txBox="1"/>
          <p:nvPr>
            <p:ph type="title"/>
          </p:nvPr>
        </p:nvSpPr>
        <p:spPr>
          <a:xfrm>
            <a:off x="609599" y="609600"/>
            <a:ext cx="6347700" cy="132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g28099d2cd97_0_435"/>
          <p:cNvSpPr txBox="1"/>
          <p:nvPr>
            <p:ph idx="10" type="dt"/>
          </p:nvPr>
        </p:nvSpPr>
        <p:spPr>
          <a:xfrm>
            <a:off x="5405258" y="6041363"/>
            <a:ext cx="684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9" name="Google Shape;19;g28099d2cd97_0_435"/>
          <p:cNvSpPr txBox="1"/>
          <p:nvPr>
            <p:ph idx="11" type="ftr"/>
          </p:nvPr>
        </p:nvSpPr>
        <p:spPr>
          <a:xfrm>
            <a:off x="609599" y="6041363"/>
            <a:ext cx="4623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0" name="Google Shape;20;g28099d2cd97_0_435"/>
          <p:cNvSpPr txBox="1"/>
          <p:nvPr>
            <p:ph idx="12" type="sldNum"/>
          </p:nvPr>
        </p:nvSpPr>
        <p:spPr>
          <a:xfrm>
            <a:off x="6444676" y="6041363"/>
            <a:ext cx="5127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1" name="Google Shape;21;g28099d2cd97_0_435"/>
          <p:cNvSpPr txBox="1"/>
          <p:nvPr>
            <p:ph idx="1" type="body"/>
          </p:nvPr>
        </p:nvSpPr>
        <p:spPr>
          <a:xfrm>
            <a:off x="841248" y="2039112"/>
            <a:ext cx="3657600" cy="3950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22" name="Google Shape;22;g28099d2cd97_0_435"/>
          <p:cNvSpPr txBox="1"/>
          <p:nvPr>
            <p:ph idx="2" type="body"/>
          </p:nvPr>
        </p:nvSpPr>
        <p:spPr>
          <a:xfrm>
            <a:off x="4645152" y="2039112"/>
            <a:ext cx="3657600" cy="3950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g28099d2cd97_0_442"/>
          <p:cNvSpPr txBox="1"/>
          <p:nvPr>
            <p:ph type="title"/>
          </p:nvPr>
        </p:nvSpPr>
        <p:spPr>
          <a:xfrm>
            <a:off x="609599" y="609600"/>
            <a:ext cx="6347700" cy="132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g28099d2cd97_0_442"/>
          <p:cNvSpPr txBox="1"/>
          <p:nvPr>
            <p:ph idx="1" type="body"/>
          </p:nvPr>
        </p:nvSpPr>
        <p:spPr>
          <a:xfrm>
            <a:off x="609599" y="2160590"/>
            <a:ext cx="6347700" cy="388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26" name="Google Shape;26;g28099d2cd97_0_442"/>
          <p:cNvSpPr txBox="1"/>
          <p:nvPr>
            <p:ph idx="10" type="dt"/>
          </p:nvPr>
        </p:nvSpPr>
        <p:spPr>
          <a:xfrm>
            <a:off x="5405258" y="6041363"/>
            <a:ext cx="684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7" name="Google Shape;27;g28099d2cd97_0_442"/>
          <p:cNvSpPr txBox="1"/>
          <p:nvPr>
            <p:ph idx="11" type="ftr"/>
          </p:nvPr>
        </p:nvSpPr>
        <p:spPr>
          <a:xfrm>
            <a:off x="609599" y="6041363"/>
            <a:ext cx="4623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8" name="Google Shape;28;g28099d2cd97_0_442"/>
          <p:cNvSpPr txBox="1"/>
          <p:nvPr>
            <p:ph idx="12" type="sldNum"/>
          </p:nvPr>
        </p:nvSpPr>
        <p:spPr>
          <a:xfrm>
            <a:off x="6444676" y="6041363"/>
            <a:ext cx="5127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g28099d2cd97_0_448"/>
          <p:cNvSpPr txBox="1"/>
          <p:nvPr>
            <p:ph type="title"/>
          </p:nvPr>
        </p:nvSpPr>
        <p:spPr>
          <a:xfrm>
            <a:off x="609599" y="609600"/>
            <a:ext cx="6347700" cy="132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g28099d2cd97_0_448"/>
          <p:cNvSpPr txBox="1"/>
          <p:nvPr>
            <p:ph idx="1" type="body"/>
          </p:nvPr>
        </p:nvSpPr>
        <p:spPr>
          <a:xfrm>
            <a:off x="609599" y="2160983"/>
            <a:ext cx="3090600" cy="5763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20"/>
              <a:buNone/>
              <a:defRPr b="0" sz="2400"/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9pPr>
          </a:lstStyle>
          <a:p/>
        </p:txBody>
      </p:sp>
      <p:sp>
        <p:nvSpPr>
          <p:cNvPr id="32" name="Google Shape;32;g28099d2cd97_0_448"/>
          <p:cNvSpPr txBox="1"/>
          <p:nvPr>
            <p:ph idx="2" type="body"/>
          </p:nvPr>
        </p:nvSpPr>
        <p:spPr>
          <a:xfrm>
            <a:off x="609599" y="2737246"/>
            <a:ext cx="3090600" cy="330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33" name="Google Shape;33;g28099d2cd97_0_448"/>
          <p:cNvSpPr txBox="1"/>
          <p:nvPr>
            <p:ph idx="3" type="body"/>
          </p:nvPr>
        </p:nvSpPr>
        <p:spPr>
          <a:xfrm>
            <a:off x="3866640" y="2160983"/>
            <a:ext cx="3090600" cy="5763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20"/>
              <a:buNone/>
              <a:defRPr b="0" sz="2400"/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9pPr>
          </a:lstStyle>
          <a:p/>
        </p:txBody>
      </p:sp>
      <p:sp>
        <p:nvSpPr>
          <p:cNvPr id="34" name="Google Shape;34;g28099d2cd97_0_448"/>
          <p:cNvSpPr txBox="1"/>
          <p:nvPr>
            <p:ph idx="4" type="body"/>
          </p:nvPr>
        </p:nvSpPr>
        <p:spPr>
          <a:xfrm>
            <a:off x="3866640" y="2737246"/>
            <a:ext cx="3090600" cy="330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35" name="Google Shape;35;g28099d2cd97_0_448"/>
          <p:cNvSpPr txBox="1"/>
          <p:nvPr>
            <p:ph idx="10" type="dt"/>
          </p:nvPr>
        </p:nvSpPr>
        <p:spPr>
          <a:xfrm>
            <a:off x="5405258" y="6041363"/>
            <a:ext cx="684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6" name="Google Shape;36;g28099d2cd97_0_448"/>
          <p:cNvSpPr txBox="1"/>
          <p:nvPr>
            <p:ph idx="11" type="ftr"/>
          </p:nvPr>
        </p:nvSpPr>
        <p:spPr>
          <a:xfrm>
            <a:off x="609599" y="6041363"/>
            <a:ext cx="4623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7" name="Google Shape;37;g28099d2cd97_0_448"/>
          <p:cNvSpPr txBox="1"/>
          <p:nvPr>
            <p:ph idx="12" type="sldNum"/>
          </p:nvPr>
        </p:nvSpPr>
        <p:spPr>
          <a:xfrm>
            <a:off x="6444676" y="6041363"/>
            <a:ext cx="5127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g28099d2cd97_0_433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g28099d2cd97_0_387"/>
          <p:cNvSpPr/>
          <p:nvPr/>
        </p:nvSpPr>
        <p:spPr>
          <a:xfrm>
            <a:off x="586721" y="6769200"/>
            <a:ext cx="7970700" cy="88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" name="Google Shape;42;g28099d2cd97_0_387"/>
          <p:cNvSpPr/>
          <p:nvPr/>
        </p:nvSpPr>
        <p:spPr>
          <a:xfrm>
            <a:off x="586721" y="0"/>
            <a:ext cx="7970700" cy="888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" name="Google Shape;43;g28099d2cd97_0_387"/>
          <p:cNvSpPr txBox="1"/>
          <p:nvPr>
            <p:ph type="title"/>
          </p:nvPr>
        </p:nvSpPr>
        <p:spPr>
          <a:xfrm>
            <a:off x="509550" y="2561800"/>
            <a:ext cx="8124900" cy="173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44" name="Google Shape;44;g28099d2cd97_0_387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g28099d2cd97_0_392"/>
          <p:cNvSpPr/>
          <p:nvPr/>
        </p:nvSpPr>
        <p:spPr>
          <a:xfrm>
            <a:off x="-125" y="6727600"/>
            <a:ext cx="9144000" cy="1305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7" name="Google Shape;47;g28099d2cd97_0_392"/>
          <p:cNvCxnSpPr/>
          <p:nvPr/>
        </p:nvCxnSpPr>
        <p:spPr>
          <a:xfrm>
            <a:off x="419425" y="1538926"/>
            <a:ext cx="385200" cy="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8" name="Google Shape;48;g28099d2cd97_0_392"/>
          <p:cNvSpPr txBox="1"/>
          <p:nvPr>
            <p:ph type="title"/>
          </p:nvPr>
        </p:nvSpPr>
        <p:spPr>
          <a:xfrm>
            <a:off x="311700" y="496967"/>
            <a:ext cx="8520600" cy="86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49" name="Google Shape;49;g28099d2cd97_0_392"/>
          <p:cNvSpPr txBox="1"/>
          <p:nvPr>
            <p:ph idx="1" type="body"/>
          </p:nvPr>
        </p:nvSpPr>
        <p:spPr>
          <a:xfrm>
            <a:off x="311700" y="1890400"/>
            <a:ext cx="8520600" cy="420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0" name="Google Shape;50;g28099d2cd97_0_392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2" name="Google Shape;52;g28099d2cd97_0_398"/>
          <p:cNvCxnSpPr/>
          <p:nvPr/>
        </p:nvCxnSpPr>
        <p:spPr>
          <a:xfrm>
            <a:off x="419425" y="1538926"/>
            <a:ext cx="385200" cy="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53" name="Google Shape;53;g28099d2cd97_0_398"/>
          <p:cNvSpPr txBox="1"/>
          <p:nvPr>
            <p:ph type="title"/>
          </p:nvPr>
        </p:nvSpPr>
        <p:spPr>
          <a:xfrm>
            <a:off x="311700" y="496967"/>
            <a:ext cx="8520600" cy="86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54" name="Google Shape;54;g28099d2cd97_0_398"/>
          <p:cNvSpPr txBox="1"/>
          <p:nvPr>
            <p:ph idx="1" type="body"/>
          </p:nvPr>
        </p:nvSpPr>
        <p:spPr>
          <a:xfrm>
            <a:off x="311700" y="1890600"/>
            <a:ext cx="3999900" cy="420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55" name="Google Shape;55;g28099d2cd97_0_398"/>
          <p:cNvSpPr txBox="1"/>
          <p:nvPr>
            <p:ph idx="2" type="body"/>
          </p:nvPr>
        </p:nvSpPr>
        <p:spPr>
          <a:xfrm>
            <a:off x="4832400" y="1890600"/>
            <a:ext cx="3999900" cy="420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56" name="Google Shape;56;g28099d2cd97_0_398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28099d2cd97_0_404"/>
          <p:cNvSpPr txBox="1"/>
          <p:nvPr>
            <p:ph type="title"/>
          </p:nvPr>
        </p:nvSpPr>
        <p:spPr>
          <a:xfrm>
            <a:off x="311700" y="496967"/>
            <a:ext cx="8520600" cy="86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59" name="Google Shape;59;g28099d2cd97_0_404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theme" Target="../theme/theme2.xml"/><Relationship Id="rId1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blue-gold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g28099d2cd97_0_376"/>
          <p:cNvSpPr txBox="1"/>
          <p:nvPr>
            <p:ph type="title"/>
          </p:nvPr>
        </p:nvSpPr>
        <p:spPr>
          <a:xfrm>
            <a:off x="311700" y="496967"/>
            <a:ext cx="8520600" cy="86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b="1" i="0" sz="3200" u="none" cap="none" strike="noStrike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b="1" i="0" sz="3200" u="none" cap="none" strike="noStrike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b="1" i="0" sz="3200" u="none" cap="none" strike="noStrike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b="1" i="0" sz="3200" u="none" cap="none" strike="noStrike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b="1" i="0" sz="3200" u="none" cap="none" strike="noStrike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b="1" i="0" sz="3200" u="none" cap="none" strike="noStrike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b="1" i="0" sz="3200" u="none" cap="none" strike="noStrike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b="1" i="0" sz="3200" u="none" cap="none" strike="noStrike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b="1" i="0" sz="3200" u="none" cap="none" strike="noStrike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7" name="Google Shape;7;g28099d2cd97_0_376"/>
          <p:cNvSpPr txBox="1"/>
          <p:nvPr>
            <p:ph idx="1" type="body"/>
          </p:nvPr>
        </p:nvSpPr>
        <p:spPr>
          <a:xfrm>
            <a:off x="311700" y="1890400"/>
            <a:ext cx="8520600" cy="420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"/>
              <a:buChar char="●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○"/>
              <a:defRPr b="0" i="0" sz="14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■"/>
              <a:defRPr b="0" i="0" sz="14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●"/>
              <a:defRPr b="0" i="0" sz="14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○"/>
              <a:defRPr b="0" i="0" sz="14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■"/>
              <a:defRPr b="0" i="0" sz="14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●"/>
              <a:defRPr b="0" i="0" sz="14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○"/>
              <a:defRPr b="0" i="0" sz="14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■"/>
              <a:defRPr b="0" i="0" sz="14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8" name="Google Shape;8;g28099d2cd97_0_376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hyperlink" Target="http://www.georgiastandards.org/" TargetMode="Externa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6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8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"/>
          <p:cNvSpPr txBox="1"/>
          <p:nvPr>
            <p:ph type="ctrTitle"/>
          </p:nvPr>
        </p:nvSpPr>
        <p:spPr>
          <a:xfrm>
            <a:off x="762000" y="2286000"/>
            <a:ext cx="80010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Trebuchet MS"/>
              <a:buNone/>
            </a:pPr>
            <a:r>
              <a:rPr lang="en-US" sz="4860"/>
              <a:t>              </a:t>
            </a:r>
            <a:br>
              <a:rPr lang="en-US" sz="4860"/>
            </a:br>
            <a:br>
              <a:rPr lang="en-US" sz="4860"/>
            </a:br>
            <a:br>
              <a:rPr lang="en-US" sz="4860"/>
            </a:br>
            <a:endParaRPr sz="4860"/>
          </a:p>
        </p:txBody>
      </p:sp>
      <p:pic>
        <p:nvPicPr>
          <p:cNvPr id="91" name="Google Shape;91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343113" y="1905000"/>
            <a:ext cx="4080377" cy="1676400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1"/>
          <p:cNvSpPr txBox="1"/>
          <p:nvPr/>
        </p:nvSpPr>
        <p:spPr>
          <a:xfrm>
            <a:off x="567612" y="551143"/>
            <a:ext cx="7010400" cy="21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-US" sz="40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Manchester Middle School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t/>
            </a:r>
            <a:endParaRPr b="1" i="0" sz="2800" u="none" cap="none" strike="noStrike">
              <a:solidFill>
                <a:srgbClr val="73330B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t/>
            </a:r>
            <a:endParaRPr b="1" i="1" sz="2800" u="none" cap="none" strike="noStrike">
              <a:solidFill>
                <a:srgbClr val="C000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567613" y="3868525"/>
            <a:ext cx="7631400" cy="2308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Annual Family Partnership Meeting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202</a:t>
            </a:r>
            <a:r>
              <a:rPr lang="en-US" sz="2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5</a:t>
            </a:r>
            <a:r>
              <a:rPr b="0" i="0" lang="en-US" sz="24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-202</a:t>
            </a:r>
            <a:r>
              <a:rPr lang="en-US" sz="2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6</a:t>
            </a:r>
            <a:endParaRPr b="0" i="0" sz="2400" u="none" cap="none" strike="noStrik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Principal: Erica Short</a:t>
            </a:r>
            <a:endParaRPr b="0" i="0" sz="2400" u="none" cap="none" strike="noStrik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Assistant Principal: Krystal Johnson</a:t>
            </a:r>
            <a:endParaRPr b="0" i="0" sz="2400" u="none" cap="none" strike="noStrik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Counselor: Randy Gibson</a:t>
            </a:r>
            <a:endParaRPr b="0" i="0" sz="2400" u="none" cap="none" strike="noStrik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Family Engagement Coordinator: Kristie Battle</a:t>
            </a:r>
            <a:endParaRPr b="0" i="0" sz="2400" u="none" cap="none" strike="noStrik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10"/>
          <p:cNvSpPr txBox="1"/>
          <p:nvPr>
            <p:ph type="title"/>
          </p:nvPr>
        </p:nvSpPr>
        <p:spPr>
          <a:xfrm>
            <a:off x="551280" y="436563"/>
            <a:ext cx="8041440" cy="1087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Georgia"/>
              <a:buNone/>
            </a:pPr>
            <a:r>
              <a:rPr b="1" lang="en-US">
                <a:latin typeface="Georgia"/>
                <a:ea typeface="Georgia"/>
                <a:cs typeface="Georgia"/>
                <a:sym typeface="Georgia"/>
              </a:rPr>
              <a:t>School Curriculum</a:t>
            </a:r>
            <a:endParaRPr/>
          </a:p>
        </p:txBody>
      </p:sp>
      <p:sp>
        <p:nvSpPr>
          <p:cNvPr id="275" name="Google Shape;275;p10"/>
          <p:cNvSpPr txBox="1"/>
          <p:nvPr>
            <p:ph idx="1" type="body"/>
          </p:nvPr>
        </p:nvSpPr>
        <p:spPr>
          <a:xfrm>
            <a:off x="341800" y="1054775"/>
            <a:ext cx="6858000" cy="580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0" lvl="0" marL="8229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rPr b="1" i="1" lang="en-US">
                <a:solidFill>
                  <a:srgbClr val="C00000"/>
                </a:solidFill>
                <a:latin typeface="Georgia"/>
                <a:ea typeface="Georgia"/>
                <a:cs typeface="Georgia"/>
                <a:sym typeface="Georgia"/>
              </a:rPr>
              <a:t>You can visit the GA DOE website – Georgia Standards to view more information about our standards for instruction and resources available.     </a:t>
            </a:r>
            <a:r>
              <a:rPr b="1" i="1" lang="en-US" u="sng">
                <a:solidFill>
                  <a:srgbClr val="C00000"/>
                </a:solidFill>
                <a:latin typeface="Georgia"/>
                <a:ea typeface="Georgia"/>
                <a:cs typeface="Georgia"/>
                <a:sym typeface="Georgia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www.georgiastandards.org</a:t>
            </a:r>
            <a:endParaRPr b="1" i="1">
              <a:solidFill>
                <a:srgbClr val="C00000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82296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800"/>
              <a:buNone/>
            </a:pPr>
            <a:r>
              <a:t/>
            </a:r>
            <a:endParaRPr b="1" i="1" sz="1000">
              <a:solidFill>
                <a:srgbClr val="AF8C13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240"/>
              <a:buChar char="►"/>
            </a:pPr>
            <a:r>
              <a:rPr b="1" i="1" lang="en-US" sz="2800">
                <a:latin typeface="Georgia"/>
                <a:ea typeface="Georgia"/>
                <a:cs typeface="Georgia"/>
                <a:sym typeface="Georgia"/>
              </a:rPr>
              <a:t>Georgia Standards of Excellence (GSE)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20"/>
              <a:buChar char="►"/>
            </a:pPr>
            <a:r>
              <a:rPr b="1" i="1" lang="en-US" sz="2400">
                <a:latin typeface="Georgia"/>
                <a:ea typeface="Georgia"/>
                <a:cs typeface="Georgia"/>
                <a:sym typeface="Georgia"/>
              </a:rPr>
              <a:t>Standards – for ELA, Math, Social Studies, Science</a:t>
            </a:r>
            <a:endParaRPr/>
          </a:p>
          <a:p>
            <a:pPr indent="0" lvl="0" marL="0" rt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rPr lang="en-US">
                <a:latin typeface="Georgia"/>
                <a:ea typeface="Georgia"/>
                <a:cs typeface="Georgia"/>
                <a:sym typeface="Georgia"/>
              </a:rPr>
              <a:t>Additional Information:</a:t>
            </a:r>
            <a:endParaRPr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rPr b="1" lang="en-US" u="sng">
                <a:latin typeface="Georgia"/>
                <a:ea typeface="Georgia"/>
                <a:cs typeface="Georgia"/>
                <a:sym typeface="Georgia"/>
              </a:rPr>
              <a:t>Connection Classes</a:t>
            </a:r>
            <a:endParaRPr b="1" u="sng"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rPr lang="en-US">
                <a:latin typeface="Georgia"/>
                <a:ea typeface="Georgia"/>
                <a:cs typeface="Georgia"/>
                <a:sym typeface="Georgia"/>
              </a:rPr>
              <a:t>Physical Education</a:t>
            </a:r>
            <a:endParaRPr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rPr lang="en-US">
                <a:latin typeface="Georgia"/>
                <a:ea typeface="Georgia"/>
                <a:cs typeface="Georgia"/>
                <a:sym typeface="Georgia"/>
              </a:rPr>
              <a:t>Health</a:t>
            </a:r>
            <a:endParaRPr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rPr lang="en-US">
                <a:latin typeface="Georgia"/>
                <a:ea typeface="Georgia"/>
                <a:cs typeface="Georgia"/>
                <a:sym typeface="Georgia"/>
              </a:rPr>
              <a:t>Language Arts Remedial</a:t>
            </a:r>
            <a:endParaRPr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rPr lang="en-US">
                <a:latin typeface="Georgia"/>
                <a:ea typeface="Georgia"/>
                <a:cs typeface="Georgia"/>
                <a:sym typeface="Georgia"/>
              </a:rPr>
              <a:t>Business Computer Science/CTAE</a:t>
            </a:r>
            <a:endParaRPr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9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11"/>
          <p:cNvSpPr txBox="1"/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Georgia"/>
              <a:buNone/>
            </a:pPr>
            <a:r>
              <a:rPr b="1" lang="en-US">
                <a:latin typeface="Georgia"/>
                <a:ea typeface="Georgia"/>
                <a:cs typeface="Georgia"/>
                <a:sym typeface="Georgia"/>
              </a:rPr>
              <a:t>Stakeholder Involvement</a:t>
            </a:r>
            <a:endParaRPr/>
          </a:p>
        </p:txBody>
      </p:sp>
      <p:sp>
        <p:nvSpPr>
          <p:cNvPr id="281" name="Google Shape;281;p11"/>
          <p:cNvSpPr txBox="1"/>
          <p:nvPr>
            <p:ph idx="1" type="body"/>
          </p:nvPr>
        </p:nvSpPr>
        <p:spPr>
          <a:xfrm>
            <a:off x="457200" y="1595535"/>
            <a:ext cx="6858000" cy="4648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332"/>
              <a:buChar char="►"/>
            </a:pPr>
            <a:r>
              <a:rPr b="1" lang="en-US" sz="1665">
                <a:solidFill>
                  <a:srgbClr val="C00000"/>
                </a:solidFill>
                <a:latin typeface="Georgia"/>
                <a:ea typeface="Georgia"/>
                <a:cs typeface="Georgia"/>
                <a:sym typeface="Georgia"/>
              </a:rPr>
              <a:t>Stakeholders include</a:t>
            </a:r>
            <a:r>
              <a:rPr lang="en-US" sz="1665">
                <a:latin typeface="Georgia"/>
                <a:ea typeface="Georgia"/>
                <a:cs typeface="Georgia"/>
                <a:sym typeface="Georgia"/>
              </a:rPr>
              <a:t>:  School leaders, teachers, students, parents, family members, community members.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332"/>
              <a:buNone/>
            </a:pPr>
            <a:r>
              <a:t/>
            </a:r>
            <a:endParaRPr sz="1665">
              <a:latin typeface="Georgia"/>
              <a:ea typeface="Georgia"/>
              <a:cs typeface="Georgia"/>
              <a:sym typeface="Georgia"/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332"/>
              <a:buChar char="►"/>
            </a:pPr>
            <a:r>
              <a:rPr b="1" lang="en-US" sz="1665">
                <a:solidFill>
                  <a:srgbClr val="C00000"/>
                </a:solidFill>
                <a:latin typeface="Georgia"/>
                <a:ea typeface="Georgia"/>
                <a:cs typeface="Georgia"/>
                <a:sym typeface="Georgia"/>
              </a:rPr>
              <a:t>INPUT</a:t>
            </a:r>
            <a:r>
              <a:rPr lang="en-US" sz="1665">
                <a:latin typeface="Georgia"/>
                <a:ea typeface="Georgia"/>
                <a:cs typeface="Georgia"/>
                <a:sym typeface="Georgia"/>
              </a:rPr>
              <a:t> is valued and appreciated.   (Surveys, forums)</a:t>
            </a:r>
            <a:endParaRPr/>
          </a:p>
          <a:p>
            <a:pPr indent="-285750" lvl="1" marL="7429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184"/>
              <a:buChar char="►"/>
            </a:pPr>
            <a:r>
              <a:rPr b="1" lang="en-US" sz="1480">
                <a:solidFill>
                  <a:srgbClr val="006600"/>
                </a:solidFill>
                <a:latin typeface="Georgia"/>
                <a:ea typeface="Georgia"/>
                <a:cs typeface="Georgia"/>
                <a:sym typeface="Georgia"/>
              </a:rPr>
              <a:t>Parent Engagement Plan</a:t>
            </a:r>
            <a:endParaRPr/>
          </a:p>
          <a:p>
            <a:pPr indent="-285750" lvl="1" marL="7429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184"/>
              <a:buChar char="►"/>
            </a:pPr>
            <a:r>
              <a:rPr b="1" lang="en-US" sz="1480">
                <a:solidFill>
                  <a:srgbClr val="006600"/>
                </a:solidFill>
                <a:latin typeface="Georgia"/>
                <a:ea typeface="Georgia"/>
                <a:cs typeface="Georgia"/>
                <a:sym typeface="Georgia"/>
              </a:rPr>
              <a:t>School-Family Compact</a:t>
            </a:r>
            <a:endParaRPr/>
          </a:p>
          <a:p>
            <a:pPr indent="-285750" lvl="1" marL="7429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184"/>
              <a:buChar char="►"/>
            </a:pPr>
            <a:r>
              <a:rPr b="1" lang="en-US" sz="1480">
                <a:solidFill>
                  <a:srgbClr val="006600"/>
                </a:solidFill>
                <a:latin typeface="Georgia"/>
                <a:ea typeface="Georgia"/>
                <a:cs typeface="Georgia"/>
                <a:sym typeface="Georgia"/>
              </a:rPr>
              <a:t>School Improvement Plan</a:t>
            </a:r>
            <a:endParaRPr/>
          </a:p>
          <a:p>
            <a:pPr indent="-285750" lvl="1" marL="7429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184"/>
              <a:buChar char="►"/>
            </a:pPr>
            <a:r>
              <a:rPr b="1" lang="en-US" sz="1480">
                <a:solidFill>
                  <a:srgbClr val="006600"/>
                </a:solidFill>
                <a:latin typeface="Georgia"/>
                <a:ea typeface="Georgia"/>
                <a:cs typeface="Georgia"/>
                <a:sym typeface="Georgia"/>
              </a:rPr>
              <a:t>Building Capacity</a:t>
            </a:r>
            <a:endParaRPr/>
          </a:p>
          <a:p>
            <a:pPr indent="-285750" lvl="1" marL="7429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184"/>
              <a:buChar char="►"/>
            </a:pPr>
            <a:r>
              <a:rPr b="1" lang="en-US" sz="1480">
                <a:solidFill>
                  <a:srgbClr val="006600"/>
                </a:solidFill>
                <a:latin typeface="Georgia"/>
                <a:ea typeface="Georgia"/>
                <a:cs typeface="Georgia"/>
                <a:sym typeface="Georgia"/>
              </a:rPr>
              <a:t>1% Parent Involvement Funds</a:t>
            </a:r>
            <a:endParaRPr/>
          </a:p>
          <a:p>
            <a:pPr indent="-210566" lvl="1" marL="7429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184"/>
              <a:buNone/>
            </a:pPr>
            <a:r>
              <a:t/>
            </a:r>
            <a:endParaRPr b="1" sz="1480">
              <a:solidFill>
                <a:srgbClr val="006600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-210566" lvl="1" marL="7429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184"/>
              <a:buNone/>
            </a:pPr>
            <a:r>
              <a:t/>
            </a:r>
            <a:endParaRPr b="1" sz="1480">
              <a:solidFill>
                <a:srgbClr val="006600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1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184"/>
              <a:buNone/>
            </a:pPr>
            <a:r>
              <a:rPr b="1" lang="en-US" sz="1480">
                <a:solidFill>
                  <a:srgbClr val="006600"/>
                </a:solidFill>
                <a:highlight>
                  <a:srgbClr val="FFFF00"/>
                </a:highlight>
                <a:latin typeface="Georgia"/>
                <a:ea typeface="Georgia"/>
                <a:cs typeface="Georgia"/>
                <a:sym typeface="Georgia"/>
              </a:rPr>
              <a:t>(Share with parents copies of the compact, Parent Engagement Plan, School Improvement Plan and where they can find them on the school parent resources room / school website/social media, etc…)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5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p12"/>
          <p:cNvSpPr txBox="1"/>
          <p:nvPr>
            <p:ph idx="1" type="body"/>
          </p:nvPr>
        </p:nvSpPr>
        <p:spPr>
          <a:xfrm>
            <a:off x="307888" y="685800"/>
            <a:ext cx="6893012" cy="167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8229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4C600"/>
              </a:buClr>
              <a:buSzPts val="2240"/>
              <a:buNone/>
            </a:pPr>
            <a:r>
              <a:rPr b="1" lang="en-US" sz="2800">
                <a:solidFill>
                  <a:srgbClr val="C00000"/>
                </a:solidFill>
                <a:latin typeface="Georgia"/>
                <a:ea typeface="Georgia"/>
                <a:cs typeface="Georgia"/>
                <a:sym typeface="Georgia"/>
              </a:rPr>
              <a:t>Parent &amp; Family Engagement Plan</a:t>
            </a:r>
            <a:endParaRPr/>
          </a:p>
          <a:p>
            <a:pPr indent="0" lvl="0" marL="82296" rtl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94C600"/>
              </a:buClr>
              <a:buSzPts val="640"/>
              <a:buNone/>
            </a:pPr>
            <a:r>
              <a:t/>
            </a:r>
            <a:endParaRPr b="1" sz="800">
              <a:solidFill>
                <a:srgbClr val="BF4D00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-342900" lvl="0" marL="425196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94C600"/>
              </a:buClr>
              <a:buSzPts val="1600"/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This plan outlines how the school will involve parents and help them to help their children be successful.</a:t>
            </a:r>
            <a:endParaRPr/>
          </a:p>
        </p:txBody>
      </p:sp>
      <p:sp>
        <p:nvSpPr>
          <p:cNvPr id="287" name="Google Shape;287;p12"/>
          <p:cNvSpPr txBox="1"/>
          <p:nvPr/>
        </p:nvSpPr>
        <p:spPr>
          <a:xfrm>
            <a:off x="117388" y="2819400"/>
            <a:ext cx="7274012" cy="21544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rgbClr val="C00000"/>
                </a:solidFill>
                <a:latin typeface="Georgia"/>
                <a:ea typeface="Georgia"/>
                <a:cs typeface="Georgia"/>
                <a:sym typeface="Georgia"/>
              </a:rPr>
              <a:t>1% Set Aside funds for Parent Involvement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t/>
            </a:r>
            <a:endParaRPr b="1" i="0" sz="800" u="none" cap="none" strike="noStrike">
              <a:solidFill>
                <a:srgbClr val="C00000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-283464" lvl="0" marL="36576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94C600"/>
              </a:buClr>
              <a:buSzPts val="1600"/>
              <a:buFont typeface="Noto Sans Symbols"/>
              <a:buChar char="⚫"/>
            </a:pPr>
            <a:r>
              <a:rPr b="0" i="0" lang="en-US" sz="2000" u="none" cap="none" strike="noStrike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1% of our Title I money is set aside for parent engagement.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3464" lvl="0" marL="36576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94C600"/>
              </a:buClr>
              <a:buSzPts val="1600"/>
              <a:buFont typeface="Noto Sans Symbols"/>
              <a:buChar char="⚫"/>
            </a:pPr>
            <a:r>
              <a:rPr b="0" i="0" lang="en-US" sz="2000" u="none" cap="none" strike="noStrike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Parent Feedback is obtained through surveys.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15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rgbClr val="C000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p13"/>
          <p:cNvSpPr txBox="1"/>
          <p:nvPr/>
        </p:nvSpPr>
        <p:spPr>
          <a:xfrm>
            <a:off x="370114" y="762000"/>
            <a:ext cx="6858000" cy="198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240"/>
              <a:buFont typeface="Noto Sans Symbols"/>
              <a:buNone/>
            </a:pPr>
            <a:r>
              <a:rPr b="1" i="0" lang="en-US" sz="2800" u="none" cap="none" strike="noStrike">
                <a:solidFill>
                  <a:srgbClr val="C00000"/>
                </a:solidFill>
                <a:latin typeface="Georgia"/>
                <a:ea typeface="Georgia"/>
                <a:cs typeface="Georgia"/>
                <a:sym typeface="Georgia"/>
              </a:rPr>
              <a:t>School~ Family Compact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640"/>
              <a:buFont typeface="Noto Sans Symbols"/>
              <a:buNone/>
            </a:pPr>
            <a:r>
              <a:t/>
            </a:r>
            <a:endParaRPr b="0" i="0" sz="800" u="none" cap="none" strike="noStrike">
              <a:solidFill>
                <a:srgbClr val="3F3F3F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-283464" lvl="0" marL="36576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94C600"/>
              </a:buClr>
              <a:buSzPts val="1600"/>
              <a:buFont typeface="Noto Sans Symbols"/>
              <a:buChar char="⚫"/>
            </a:pPr>
            <a:r>
              <a:rPr b="0" i="0" lang="en-US" sz="2000" u="none" cap="none" strike="noStrike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The School~Family Compact is the signed agreement between all parties—parent/student/school stating how each party will help students be successful in school</a:t>
            </a:r>
            <a:r>
              <a:rPr b="0" i="0" lang="en-US" sz="2000" u="none" cap="none" strike="noStrike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rPr>
              <a:t>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3" name="Google Shape;293;p13"/>
          <p:cNvSpPr txBox="1"/>
          <p:nvPr/>
        </p:nvSpPr>
        <p:spPr>
          <a:xfrm>
            <a:off x="141514" y="3260721"/>
            <a:ext cx="7086600" cy="17081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rgbClr val="C00000"/>
                </a:solidFill>
                <a:latin typeface="Georgia"/>
                <a:ea typeface="Georgia"/>
                <a:cs typeface="Georgia"/>
                <a:sym typeface="Georgia"/>
              </a:rPr>
              <a:t>Building Capacity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t/>
            </a:r>
            <a:endParaRPr b="1" i="0" sz="800" u="none" cap="none" strike="noStrike">
              <a:solidFill>
                <a:srgbClr val="C00000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-283464" lvl="0" marL="36576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94C600"/>
              </a:buClr>
              <a:buSzPts val="1600"/>
              <a:buFont typeface="Noto Sans Symbols"/>
              <a:buChar char="⚫"/>
            </a:pPr>
            <a:r>
              <a:rPr b="0" i="0" lang="en-US" sz="2000" u="none" cap="none" strike="noStrike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Suggestions on ways that </a:t>
            </a:r>
            <a:r>
              <a:rPr b="0" i="0" lang="en-US" sz="2000" u="sng" cap="none" strike="noStrike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the school</a:t>
            </a:r>
            <a:r>
              <a:rPr b="0" i="0" lang="en-US" sz="2000" u="none" cap="none" strike="noStrike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 can best help YOU to help your child succeed at school and home.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C000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97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8" name="Google Shape;298;p14"/>
          <p:cNvGrpSpPr/>
          <p:nvPr/>
        </p:nvGrpSpPr>
        <p:grpSpPr>
          <a:xfrm>
            <a:off x="0" y="-8467"/>
            <a:ext cx="9144001" cy="6866467"/>
            <a:chOff x="0" y="-8467"/>
            <a:chExt cx="12192000" cy="6866467"/>
          </a:xfrm>
        </p:grpSpPr>
        <p:cxnSp>
          <p:nvCxnSpPr>
            <p:cNvPr id="299" name="Google Shape;299;p14"/>
            <p:cNvCxnSpPr/>
            <p:nvPr/>
          </p:nvCxnSpPr>
          <p:spPr>
            <a:xfrm>
              <a:off x="9371012" y="0"/>
              <a:ext cx="1219200" cy="6858000"/>
            </a:xfrm>
            <a:prstGeom prst="straightConnector1">
              <a:avLst/>
            </a:prstGeom>
            <a:noFill/>
            <a:ln cap="flat" cmpd="sng" w="9525">
              <a:solidFill>
                <a:srgbClr val="BFBFBF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300" name="Google Shape;300;p14"/>
            <p:cNvCxnSpPr/>
            <p:nvPr/>
          </p:nvCxnSpPr>
          <p:spPr>
            <a:xfrm flipH="1">
              <a:off x="7425267" y="3681413"/>
              <a:ext cx="4763558" cy="3176587"/>
            </a:xfrm>
            <a:prstGeom prst="straightConnector1">
              <a:avLst/>
            </a:prstGeom>
            <a:noFill/>
            <a:ln cap="flat" cmpd="sng" w="9525">
              <a:solidFill>
                <a:srgbClr val="D8D8D8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301" name="Google Shape;301;p14"/>
            <p:cNvSpPr/>
            <p:nvPr/>
          </p:nvSpPr>
          <p:spPr>
            <a:xfrm>
              <a:off x="9181476" y="-8467"/>
              <a:ext cx="3007349" cy="6866467"/>
            </a:xfrm>
            <a:custGeom>
              <a:rect b="b" l="l" r="r" t="t"/>
              <a:pathLst>
                <a:path extrusionOk="0" h="6866467" w="3007349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28627"/>
              </a:schemeClr>
            </a:solidFill>
            <a:ln>
              <a:noFill/>
            </a:ln>
          </p:spPr>
        </p:sp>
        <p:sp>
          <p:nvSpPr>
            <p:cNvPr id="302" name="Google Shape;302;p14"/>
            <p:cNvSpPr/>
            <p:nvPr/>
          </p:nvSpPr>
          <p:spPr>
            <a:xfrm>
              <a:off x="9603442" y="-8467"/>
              <a:ext cx="2588558" cy="6866467"/>
            </a:xfrm>
            <a:custGeom>
              <a:rect b="b" l="l" r="r" t="t"/>
              <a:pathLst>
                <a:path extrusionOk="0" h="6866467" w="2573311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</p:sp>
        <p:sp>
          <p:nvSpPr>
            <p:cNvPr id="303" name="Google Shape;303;p14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fmla="val 100000" name="adj"/>
              </a:avLst>
            </a:prstGeom>
            <a:solidFill>
              <a:schemeClr val="accent2">
                <a:alpha val="70588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4" name="Google Shape;304;p14"/>
            <p:cNvSpPr/>
            <p:nvPr/>
          </p:nvSpPr>
          <p:spPr>
            <a:xfrm>
              <a:off x="9334500" y="-8467"/>
              <a:ext cx="2854326" cy="6866467"/>
            </a:xfrm>
            <a:custGeom>
              <a:rect b="b" l="l" r="r" t="t"/>
              <a:pathLst>
                <a:path extrusionOk="0" h="6866467" w="2858013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7818">
                <a:alpha val="68627"/>
              </a:srgbClr>
            </a:solidFill>
            <a:ln>
              <a:noFill/>
            </a:ln>
          </p:spPr>
        </p:sp>
        <p:sp>
          <p:nvSpPr>
            <p:cNvPr id="305" name="Google Shape;305;p14"/>
            <p:cNvSpPr/>
            <p:nvPr/>
          </p:nvSpPr>
          <p:spPr>
            <a:xfrm>
              <a:off x="10898730" y="-8467"/>
              <a:ext cx="1290094" cy="6866467"/>
            </a:xfrm>
            <a:custGeom>
              <a:rect b="b" l="l" r="r" t="t"/>
              <a:pathLst>
                <a:path extrusionOk="0" h="6858000" w="1290094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rgbClr val="BFE471">
                <a:alpha val="68627"/>
              </a:srgbClr>
            </a:solidFill>
            <a:ln>
              <a:noFill/>
            </a:ln>
          </p:spPr>
        </p:sp>
        <p:sp>
          <p:nvSpPr>
            <p:cNvPr id="306" name="Google Shape;306;p14"/>
            <p:cNvSpPr/>
            <p:nvPr/>
          </p:nvSpPr>
          <p:spPr>
            <a:xfrm>
              <a:off x="10938999" y="-8467"/>
              <a:ext cx="1249825" cy="6866467"/>
            </a:xfrm>
            <a:custGeom>
              <a:rect b="b" l="l" r="r" t="t"/>
              <a:pathLst>
                <a:path extrusionOk="0" h="6858000" w="1249825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3529"/>
              </a:schemeClr>
            </a:solidFill>
            <a:ln>
              <a:noFill/>
            </a:ln>
          </p:spPr>
        </p:sp>
        <p:sp>
          <p:nvSpPr>
            <p:cNvPr id="307" name="Google Shape;307;p14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fmla="val 100000" name="adj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8" name="Google Shape;308;p14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fmla="val 0" name="adj"/>
              </a:avLst>
            </a:prstGeom>
            <a:solidFill>
              <a:schemeClr val="accent1">
                <a:alpha val="8352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09" name="Google Shape;309;p14"/>
          <p:cNvSpPr txBox="1"/>
          <p:nvPr>
            <p:ph type="title"/>
          </p:nvPr>
        </p:nvSpPr>
        <p:spPr>
          <a:xfrm>
            <a:off x="508000" y="609600"/>
            <a:ext cx="6447501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b="1" lang="en-US"/>
              <a:t>Parent Engagement Activities</a:t>
            </a:r>
            <a:endParaRPr/>
          </a:p>
        </p:txBody>
      </p:sp>
      <p:pic>
        <p:nvPicPr>
          <p:cNvPr descr="Image result for parent engagement" id="310" name="Google Shape;310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99860" y="2159331"/>
            <a:ext cx="2890861" cy="1472197"/>
          </a:xfrm>
          <a:prstGeom prst="rect">
            <a:avLst/>
          </a:prstGeom>
          <a:noFill/>
          <a:ln>
            <a:noFill/>
          </a:ln>
        </p:spPr>
      </p:pic>
      <p:sp>
        <p:nvSpPr>
          <p:cNvPr id="311" name="Google Shape;311;p14"/>
          <p:cNvSpPr txBox="1"/>
          <p:nvPr/>
        </p:nvSpPr>
        <p:spPr>
          <a:xfrm>
            <a:off x="3645242" y="2160589"/>
            <a:ext cx="3308007" cy="37685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82296" lvl="0" marL="82296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►"/>
            </a:pPr>
            <a:r>
              <a:rPr b="1" i="0" lang="en-US" sz="20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rPr>
              <a:t>Get Involved…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3464" lvl="0" marL="36576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►"/>
            </a:pPr>
            <a:r>
              <a:rPr b="0" i="0" lang="en-US" sz="20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rPr>
              <a:t>Parent Involvement Meetings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3464" lvl="0" marL="36576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►"/>
            </a:pPr>
            <a:r>
              <a:rPr b="0" i="0" lang="en-US" sz="20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rPr>
              <a:t>Grade Level Meetings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3464" lvl="0" marL="36576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►"/>
            </a:pPr>
            <a:r>
              <a:rPr b="0" i="0" lang="en-US" sz="20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rPr>
              <a:t>Parent Conferences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3464" lvl="0" marL="36576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►"/>
            </a:pPr>
            <a:r>
              <a:rPr b="0" i="0" lang="en-US" sz="20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rPr>
              <a:t>School Council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3464" lvl="0" marL="36576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►"/>
            </a:pPr>
            <a:r>
              <a:rPr b="0" i="0" lang="en-US" sz="20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rPr>
              <a:t>Parent Advisory Committee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3464" lvl="0" marL="36576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►"/>
            </a:pPr>
            <a:r>
              <a:rPr b="0" i="0" lang="en-US" sz="20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rPr>
              <a:t>PTSO Meetings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3464" lvl="0" marL="36576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►"/>
            </a:pPr>
            <a:r>
              <a:rPr b="0" i="0" lang="en-US" sz="20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rPr>
              <a:t>Workshops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81864" lvl="0" marL="36576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rgbClr val="3F3F3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127000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rgbClr val="3F3F3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5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p15"/>
          <p:cNvSpPr txBox="1"/>
          <p:nvPr>
            <p:ph type="title"/>
          </p:nvPr>
        </p:nvSpPr>
        <p:spPr>
          <a:xfrm>
            <a:off x="533400" y="228600"/>
            <a:ext cx="8041440" cy="8588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Georgia"/>
              <a:buNone/>
            </a:pPr>
            <a:r>
              <a:rPr b="1" lang="en-US">
                <a:latin typeface="Georgia"/>
                <a:ea typeface="Georgia"/>
                <a:cs typeface="Georgia"/>
                <a:sym typeface="Georgia"/>
              </a:rPr>
              <a:t>Communication</a:t>
            </a:r>
            <a:endParaRPr/>
          </a:p>
        </p:txBody>
      </p:sp>
      <p:sp>
        <p:nvSpPr>
          <p:cNvPr id="317" name="Google Shape;317;p15"/>
          <p:cNvSpPr txBox="1"/>
          <p:nvPr>
            <p:ph idx="1" type="body"/>
          </p:nvPr>
        </p:nvSpPr>
        <p:spPr>
          <a:xfrm>
            <a:off x="3733800" y="990600"/>
            <a:ext cx="3505200" cy="388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Char char="►"/>
            </a:pPr>
            <a:r>
              <a:rPr lang="en-US">
                <a:latin typeface="Georgia"/>
                <a:ea typeface="Georgia"/>
                <a:cs typeface="Georgia"/>
                <a:sym typeface="Georgia"/>
              </a:rPr>
              <a:t>School WEBSITE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>
                <a:latin typeface="Georgia"/>
                <a:ea typeface="Georgia"/>
                <a:cs typeface="Georgia"/>
                <a:sym typeface="Georgia"/>
              </a:rPr>
              <a:t>District WEBSITE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>
                <a:latin typeface="Georgia"/>
                <a:ea typeface="Georgia"/>
                <a:cs typeface="Georgia"/>
                <a:sym typeface="Georgia"/>
              </a:rPr>
              <a:t>School Newsletters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>
                <a:latin typeface="Georgia"/>
                <a:ea typeface="Georgia"/>
                <a:cs typeface="Georgia"/>
                <a:sym typeface="Georgia"/>
              </a:rPr>
              <a:t>Social Media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>
                <a:latin typeface="Georgia"/>
                <a:ea typeface="Georgia"/>
                <a:cs typeface="Georgia"/>
                <a:sym typeface="Georgia"/>
              </a:rPr>
              <a:t>Flyers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>
                <a:latin typeface="Georgia"/>
                <a:ea typeface="Georgia"/>
                <a:cs typeface="Georgia"/>
                <a:sym typeface="Georgia"/>
              </a:rPr>
              <a:t>OneCALL</a:t>
            </a:r>
            <a:endParaRPr>
              <a:latin typeface="Georgia"/>
              <a:ea typeface="Georgia"/>
              <a:cs typeface="Georgia"/>
              <a:sym typeface="Georgia"/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>
                <a:latin typeface="Georgia"/>
                <a:ea typeface="Georgia"/>
                <a:cs typeface="Georgia"/>
                <a:sym typeface="Georgia"/>
              </a:rPr>
              <a:t>Email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>
                <a:latin typeface="Georgia"/>
                <a:ea typeface="Georgia"/>
                <a:cs typeface="Georgia"/>
                <a:sym typeface="Georgia"/>
              </a:rPr>
              <a:t>REMIND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>
                <a:latin typeface="Georgia"/>
                <a:ea typeface="Georgia"/>
                <a:cs typeface="Georgia"/>
                <a:sym typeface="Georgia"/>
              </a:rPr>
              <a:t>Infinite Campus</a:t>
            </a:r>
            <a:endParaRPr/>
          </a:p>
          <a:p>
            <a:pPr indent="-251459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</p:txBody>
      </p:sp>
      <p:pic>
        <p:nvPicPr>
          <p:cNvPr descr="Image result for Communication" id="318" name="Google Shape;318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81000" y="2057400"/>
            <a:ext cx="3160645" cy="2362200"/>
          </a:xfrm>
          <a:prstGeom prst="rect">
            <a:avLst/>
          </a:prstGeom>
          <a:noFill/>
          <a:ln>
            <a:noFill/>
          </a:ln>
        </p:spPr>
      </p:pic>
      <p:sp>
        <p:nvSpPr>
          <p:cNvPr id="319" name="Google Shape;319;p15"/>
          <p:cNvSpPr txBox="1"/>
          <p:nvPr/>
        </p:nvSpPr>
        <p:spPr>
          <a:xfrm>
            <a:off x="152400" y="5159514"/>
            <a:ext cx="6969960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-US" sz="2000" u="none" cap="none" strike="noStrike">
                <a:solidFill>
                  <a:srgbClr val="C00000"/>
                </a:solidFill>
                <a:latin typeface="Georgia"/>
                <a:ea typeface="Georgia"/>
                <a:cs typeface="Georgia"/>
                <a:sym typeface="Georgia"/>
              </a:rPr>
              <a:t>Make sure that we have YOUR current phone number, email address and address on file.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8" name="Google Shape;98;p2"/>
          <p:cNvGrpSpPr/>
          <p:nvPr/>
        </p:nvGrpSpPr>
        <p:grpSpPr>
          <a:xfrm>
            <a:off x="0" y="-8467"/>
            <a:ext cx="9144001" cy="6866467"/>
            <a:chOff x="0" y="-8467"/>
            <a:chExt cx="12192000" cy="6866467"/>
          </a:xfrm>
        </p:grpSpPr>
        <p:cxnSp>
          <p:nvCxnSpPr>
            <p:cNvPr id="99" name="Google Shape;99;p2"/>
            <p:cNvCxnSpPr/>
            <p:nvPr/>
          </p:nvCxnSpPr>
          <p:spPr>
            <a:xfrm>
              <a:off x="9371012" y="0"/>
              <a:ext cx="1219200" cy="6858000"/>
            </a:xfrm>
            <a:prstGeom prst="straightConnector1">
              <a:avLst/>
            </a:prstGeom>
            <a:noFill/>
            <a:ln cap="flat" cmpd="sng" w="9525">
              <a:solidFill>
                <a:srgbClr val="BFBFBF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00" name="Google Shape;100;p2"/>
            <p:cNvCxnSpPr/>
            <p:nvPr/>
          </p:nvCxnSpPr>
          <p:spPr>
            <a:xfrm flipH="1">
              <a:off x="7425267" y="3681413"/>
              <a:ext cx="4763558" cy="3176587"/>
            </a:xfrm>
            <a:prstGeom prst="straightConnector1">
              <a:avLst/>
            </a:prstGeom>
            <a:noFill/>
            <a:ln cap="flat" cmpd="sng" w="9525">
              <a:solidFill>
                <a:srgbClr val="D8D8D8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101" name="Google Shape;101;p2"/>
            <p:cNvSpPr/>
            <p:nvPr/>
          </p:nvSpPr>
          <p:spPr>
            <a:xfrm>
              <a:off x="9181476" y="-8467"/>
              <a:ext cx="3007349" cy="6866467"/>
            </a:xfrm>
            <a:custGeom>
              <a:rect b="b" l="l" r="r" t="t"/>
              <a:pathLst>
                <a:path extrusionOk="0" h="6866467" w="3007349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28627"/>
              </a:schemeClr>
            </a:solidFill>
            <a:ln>
              <a:noFill/>
            </a:ln>
          </p:spPr>
        </p:sp>
        <p:sp>
          <p:nvSpPr>
            <p:cNvPr id="102" name="Google Shape;102;p2"/>
            <p:cNvSpPr/>
            <p:nvPr/>
          </p:nvSpPr>
          <p:spPr>
            <a:xfrm>
              <a:off x="9603442" y="-8467"/>
              <a:ext cx="2588558" cy="6866467"/>
            </a:xfrm>
            <a:custGeom>
              <a:rect b="b" l="l" r="r" t="t"/>
              <a:pathLst>
                <a:path extrusionOk="0" h="6866467" w="2573311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</p:sp>
        <p:sp>
          <p:nvSpPr>
            <p:cNvPr id="103" name="Google Shape;103;p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fmla="val 100000" name="adj"/>
              </a:avLst>
            </a:prstGeom>
            <a:solidFill>
              <a:schemeClr val="accent2">
                <a:alpha val="70588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" name="Google Shape;104;p2"/>
            <p:cNvSpPr/>
            <p:nvPr/>
          </p:nvSpPr>
          <p:spPr>
            <a:xfrm>
              <a:off x="9334500" y="-8467"/>
              <a:ext cx="2854326" cy="6866467"/>
            </a:xfrm>
            <a:custGeom>
              <a:rect b="b" l="l" r="r" t="t"/>
              <a:pathLst>
                <a:path extrusionOk="0" h="6866467" w="2858013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7818">
                <a:alpha val="68627"/>
              </a:srgbClr>
            </a:solidFill>
            <a:ln>
              <a:noFill/>
            </a:ln>
          </p:spPr>
        </p:sp>
        <p:sp>
          <p:nvSpPr>
            <p:cNvPr id="105" name="Google Shape;105;p2"/>
            <p:cNvSpPr/>
            <p:nvPr/>
          </p:nvSpPr>
          <p:spPr>
            <a:xfrm>
              <a:off x="10898730" y="-8467"/>
              <a:ext cx="1290094" cy="6866467"/>
            </a:xfrm>
            <a:custGeom>
              <a:rect b="b" l="l" r="r" t="t"/>
              <a:pathLst>
                <a:path extrusionOk="0" h="6858000" w="1290094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rgbClr val="BFE471">
                <a:alpha val="68627"/>
              </a:srgbClr>
            </a:solidFill>
            <a:ln>
              <a:noFill/>
            </a:ln>
          </p:spPr>
        </p:sp>
        <p:sp>
          <p:nvSpPr>
            <p:cNvPr id="106" name="Google Shape;106;p2"/>
            <p:cNvSpPr/>
            <p:nvPr/>
          </p:nvSpPr>
          <p:spPr>
            <a:xfrm>
              <a:off x="10938999" y="-8467"/>
              <a:ext cx="1249825" cy="6866467"/>
            </a:xfrm>
            <a:custGeom>
              <a:rect b="b" l="l" r="r" t="t"/>
              <a:pathLst>
                <a:path extrusionOk="0" h="6858000" w="1249825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3529"/>
              </a:schemeClr>
            </a:solidFill>
            <a:ln>
              <a:noFill/>
            </a:ln>
          </p:spPr>
        </p:sp>
        <p:sp>
          <p:nvSpPr>
            <p:cNvPr id="107" name="Google Shape;107;p2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fmla="val 100000" name="adj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8" name="Google Shape;108;p2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fmla="val 0" name="adj"/>
              </a:avLst>
            </a:prstGeom>
            <a:solidFill>
              <a:schemeClr val="accent1">
                <a:alpha val="8352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9" name="Google Shape;109;p2"/>
          <p:cNvSpPr txBox="1"/>
          <p:nvPr>
            <p:ph type="title"/>
          </p:nvPr>
        </p:nvSpPr>
        <p:spPr>
          <a:xfrm>
            <a:off x="508000" y="609600"/>
            <a:ext cx="6447501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Georgia"/>
              <a:buNone/>
            </a:pPr>
            <a:r>
              <a:rPr b="1" lang="en-US">
                <a:latin typeface="Georgia"/>
                <a:ea typeface="Georgia"/>
                <a:cs typeface="Georgia"/>
                <a:sym typeface="Georgia"/>
              </a:rPr>
              <a:t>What is Title I ?</a:t>
            </a:r>
            <a:endParaRPr/>
          </a:p>
        </p:txBody>
      </p:sp>
      <p:sp>
        <p:nvSpPr>
          <p:cNvPr id="110" name="Google Shape;110;p2"/>
          <p:cNvSpPr txBox="1"/>
          <p:nvPr>
            <p:ph idx="1" type="body"/>
          </p:nvPr>
        </p:nvSpPr>
        <p:spPr>
          <a:xfrm>
            <a:off x="276612" y="1371601"/>
            <a:ext cx="4146711" cy="4669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82296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120"/>
              <a:buNone/>
            </a:pPr>
            <a:r>
              <a:t/>
            </a:r>
            <a:endParaRPr sz="1400"/>
          </a:p>
          <a:p>
            <a:pPr indent="-3429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120"/>
              <a:buChar char="►"/>
            </a:pPr>
            <a:r>
              <a:rPr lang="en-US" sz="1400">
                <a:latin typeface="Georgia"/>
                <a:ea typeface="Georgia"/>
                <a:cs typeface="Georgia"/>
                <a:sym typeface="Georgia"/>
              </a:rPr>
              <a:t>Title I began in 1965 (ESEA) as </a:t>
            </a:r>
            <a:r>
              <a:rPr b="1" lang="en-US" sz="1400">
                <a:latin typeface="Georgia"/>
                <a:ea typeface="Georgia"/>
                <a:cs typeface="Georgia"/>
                <a:sym typeface="Georgia"/>
              </a:rPr>
              <a:t>a federal program to ensure equal opportunities for low income school districts</a:t>
            </a:r>
            <a:r>
              <a:rPr lang="en-US" sz="1400">
                <a:latin typeface="Georgia"/>
                <a:ea typeface="Georgia"/>
                <a:cs typeface="Georgia"/>
                <a:sym typeface="Georgia"/>
              </a:rPr>
              <a:t>. </a:t>
            </a:r>
            <a:endParaRPr/>
          </a:p>
          <a:p>
            <a:pPr indent="-27178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</a:pPr>
            <a:r>
              <a:t/>
            </a:r>
            <a:endParaRPr sz="1400">
              <a:latin typeface="Georgia"/>
              <a:ea typeface="Georgia"/>
              <a:cs typeface="Georgia"/>
              <a:sym typeface="Georgia"/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120"/>
              <a:buChar char="►"/>
            </a:pPr>
            <a:r>
              <a:rPr lang="en-US" sz="1400">
                <a:latin typeface="Georgia"/>
                <a:ea typeface="Georgia"/>
                <a:cs typeface="Georgia"/>
                <a:sym typeface="Georgia"/>
              </a:rPr>
              <a:t>Through Title I, the federal government </a:t>
            </a:r>
            <a:r>
              <a:rPr b="1" lang="en-US" sz="1400">
                <a:latin typeface="Georgia"/>
                <a:ea typeface="Georgia"/>
                <a:cs typeface="Georgia"/>
                <a:sym typeface="Georgia"/>
              </a:rPr>
              <a:t>disburses money to school districts based on the number of low-income families in each district </a:t>
            </a:r>
            <a:r>
              <a:rPr lang="en-US" sz="1400">
                <a:latin typeface="Georgia"/>
                <a:ea typeface="Georgia"/>
                <a:cs typeface="Georgia"/>
                <a:sym typeface="Georgia"/>
              </a:rPr>
              <a:t>as determined by census data. </a:t>
            </a:r>
            <a:endParaRPr/>
          </a:p>
          <a:p>
            <a:pPr indent="-27178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</a:pPr>
            <a:r>
              <a:t/>
            </a:r>
            <a:endParaRPr sz="1400">
              <a:latin typeface="Georgia"/>
              <a:ea typeface="Georgia"/>
              <a:cs typeface="Georgia"/>
              <a:sym typeface="Georgia"/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120"/>
              <a:buChar char="►"/>
            </a:pPr>
            <a:r>
              <a:rPr lang="en-US" sz="1400">
                <a:latin typeface="Georgia"/>
                <a:ea typeface="Georgia"/>
                <a:cs typeface="Georgia"/>
                <a:sym typeface="Georgia"/>
              </a:rPr>
              <a:t>The school </a:t>
            </a:r>
            <a:r>
              <a:rPr b="1" lang="en-US" sz="1400">
                <a:latin typeface="Georgia"/>
                <a:ea typeface="Georgia"/>
                <a:cs typeface="Georgia"/>
                <a:sym typeface="Georgia"/>
              </a:rPr>
              <a:t>uses its Title I money to supplement and improve educational programs</a:t>
            </a:r>
            <a:r>
              <a:rPr lang="en-US" sz="1400"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b="1" lang="en-US" sz="1400">
                <a:latin typeface="Georgia"/>
                <a:ea typeface="Georgia"/>
                <a:cs typeface="Georgia"/>
                <a:sym typeface="Georgia"/>
              </a:rPr>
              <a:t>offered to help ALL students</a:t>
            </a:r>
            <a:r>
              <a:rPr lang="en-US" sz="1400">
                <a:latin typeface="Georgia"/>
                <a:ea typeface="Georgia"/>
                <a:cs typeface="Georgia"/>
                <a:sym typeface="Georgia"/>
              </a:rPr>
              <a:t> meet state standards.</a:t>
            </a:r>
            <a:endParaRPr/>
          </a:p>
        </p:txBody>
      </p:sp>
      <p:pic>
        <p:nvPicPr>
          <p:cNvPr descr="http://blogs.elpais.com/.a/6a00d8341bfb1653ef017c385d1966970b-pi" id="111" name="Google Shape;111;p2"/>
          <p:cNvPicPr preferRelativeResize="0"/>
          <p:nvPr/>
        </p:nvPicPr>
        <p:blipFill rotWithShape="1">
          <a:blip r:embed="rId3">
            <a:alphaModFix/>
          </a:blip>
          <a:srcRect b="2" l="29189" r="30251" t="0"/>
          <a:stretch/>
        </p:blipFill>
        <p:spPr>
          <a:xfrm>
            <a:off x="4595963" y="2159000"/>
            <a:ext cx="2359152" cy="38823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" name="Google Shape;116;p3"/>
          <p:cNvPicPr preferRelativeResize="0"/>
          <p:nvPr/>
        </p:nvPicPr>
        <p:blipFill rotWithShape="1">
          <a:blip r:embed="rId3">
            <a:alphaModFix/>
          </a:blip>
          <a:srcRect b="0" l="6794" r="41223" t="0"/>
          <a:stretch/>
        </p:blipFill>
        <p:spPr>
          <a:xfrm>
            <a:off x="3202390" y="-1"/>
            <a:ext cx="5941610" cy="6858001"/>
          </a:xfrm>
          <a:custGeom>
            <a:rect b="b" l="l" r="r" t="t"/>
            <a:pathLst>
              <a:path extrusionOk="0" h="6858001" w="7922146">
                <a:moveTo>
                  <a:pt x="379987" y="0"/>
                </a:moveTo>
                <a:lnTo>
                  <a:pt x="5304971" y="0"/>
                </a:lnTo>
                <a:lnTo>
                  <a:pt x="7065281" y="0"/>
                </a:lnTo>
                <a:lnTo>
                  <a:pt x="7397540" y="0"/>
                </a:lnTo>
                <a:lnTo>
                  <a:pt x="7397540" y="1"/>
                </a:lnTo>
                <a:lnTo>
                  <a:pt x="7922146" y="1"/>
                </a:lnTo>
                <a:lnTo>
                  <a:pt x="7922146" y="6858001"/>
                </a:lnTo>
                <a:lnTo>
                  <a:pt x="7065281" y="6858001"/>
                </a:lnTo>
                <a:lnTo>
                  <a:pt x="7065281" y="6858000"/>
                </a:lnTo>
                <a:lnTo>
                  <a:pt x="5932989" y="6858000"/>
                </a:lnTo>
                <a:lnTo>
                  <a:pt x="5932989" y="6858001"/>
                </a:lnTo>
                <a:lnTo>
                  <a:pt x="27809" y="6858001"/>
                </a:lnTo>
                <a:lnTo>
                  <a:pt x="1803228" y="4521201"/>
                </a:lnTo>
                <a:close/>
                <a:moveTo>
                  <a:pt x="0" y="0"/>
                </a:moveTo>
                <a:lnTo>
                  <a:pt x="379987" y="0"/>
                </a:lnTo>
                <a:lnTo>
                  <a:pt x="0" y="407"/>
                </a:lnTo>
                <a:close/>
              </a:path>
            </a:pathLst>
          </a:custGeom>
          <a:noFill/>
          <a:ln>
            <a:noFill/>
          </a:ln>
        </p:spPr>
      </p:pic>
      <p:sp>
        <p:nvSpPr>
          <p:cNvPr id="117" name="Google Shape;117;p3"/>
          <p:cNvSpPr txBox="1"/>
          <p:nvPr>
            <p:ph type="title"/>
          </p:nvPr>
        </p:nvSpPr>
        <p:spPr>
          <a:xfrm>
            <a:off x="507999" y="609600"/>
            <a:ext cx="2888343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100"/>
              <a:buFont typeface="Georgia"/>
              <a:buNone/>
            </a:pPr>
            <a:r>
              <a:rPr b="1" lang="en-US" sz="3100">
                <a:latin typeface="Georgia"/>
                <a:ea typeface="Georgia"/>
                <a:cs typeface="Georgia"/>
                <a:sym typeface="Georgia"/>
              </a:rPr>
              <a:t>The Purpose of Title I </a:t>
            </a:r>
            <a:endParaRPr/>
          </a:p>
        </p:txBody>
      </p:sp>
      <p:sp>
        <p:nvSpPr>
          <p:cNvPr id="118" name="Google Shape;118;p3"/>
          <p:cNvSpPr txBox="1"/>
          <p:nvPr>
            <p:ph idx="1" type="body"/>
          </p:nvPr>
        </p:nvSpPr>
        <p:spPr>
          <a:xfrm>
            <a:off x="508000" y="2160589"/>
            <a:ext cx="2888342" cy="3880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82296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4C600"/>
              </a:buClr>
              <a:buSzPts val="1440"/>
              <a:buNone/>
            </a:pPr>
            <a:r>
              <a:rPr lang="en-US">
                <a:latin typeface="Georgia"/>
                <a:ea typeface="Georgia"/>
                <a:cs typeface="Georgia"/>
                <a:sym typeface="Georgia"/>
              </a:rPr>
              <a:t>. . . is to ensure that </a:t>
            </a:r>
            <a:r>
              <a:rPr b="1" lang="en-US">
                <a:latin typeface="Georgia"/>
                <a:ea typeface="Georgia"/>
                <a:cs typeface="Georgia"/>
                <a:sym typeface="Georgia"/>
              </a:rPr>
              <a:t>ALL students </a:t>
            </a:r>
            <a:r>
              <a:rPr lang="en-US">
                <a:latin typeface="Georgia"/>
                <a:ea typeface="Georgia"/>
                <a:cs typeface="Georgia"/>
                <a:sym typeface="Georgia"/>
              </a:rPr>
              <a:t>have a </a:t>
            </a:r>
            <a:r>
              <a:rPr b="1" lang="en-US">
                <a:latin typeface="Georgia"/>
                <a:ea typeface="Georgia"/>
                <a:cs typeface="Georgia"/>
                <a:sym typeface="Georgia"/>
              </a:rPr>
              <a:t>fair</a:t>
            </a:r>
            <a:r>
              <a:rPr lang="en-US"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b="1" lang="en-US">
                <a:latin typeface="Georgia"/>
                <a:ea typeface="Georgia"/>
                <a:cs typeface="Georgia"/>
                <a:sym typeface="Georgia"/>
              </a:rPr>
              <a:t>equal</a:t>
            </a:r>
            <a:r>
              <a:rPr lang="en-US">
                <a:latin typeface="Georgia"/>
                <a:ea typeface="Georgia"/>
                <a:cs typeface="Georgia"/>
                <a:sym typeface="Georgia"/>
              </a:rPr>
              <a:t>, and </a:t>
            </a:r>
            <a:r>
              <a:rPr b="1" lang="en-US">
                <a:latin typeface="Georgia"/>
                <a:ea typeface="Georgia"/>
                <a:cs typeface="Georgia"/>
                <a:sym typeface="Georgia"/>
              </a:rPr>
              <a:t>significant opportunity</a:t>
            </a:r>
            <a:r>
              <a:rPr lang="en-US"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b="1" lang="en-US">
                <a:latin typeface="Georgia"/>
                <a:ea typeface="Georgia"/>
                <a:cs typeface="Georgia"/>
                <a:sym typeface="Georgia"/>
              </a:rPr>
              <a:t>to obtain a high-quality education</a:t>
            </a:r>
            <a:r>
              <a:rPr lang="en-US"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b="1" lang="en-US">
                <a:latin typeface="Georgia"/>
                <a:ea typeface="Georgia"/>
                <a:cs typeface="Georgia"/>
                <a:sym typeface="Georgia"/>
              </a:rPr>
              <a:t>and reach</a:t>
            </a:r>
            <a:r>
              <a:rPr lang="en-US">
                <a:latin typeface="Georgia"/>
                <a:ea typeface="Georgia"/>
                <a:cs typeface="Georgia"/>
                <a:sym typeface="Georgia"/>
              </a:rPr>
              <a:t>, at a minimum, </a:t>
            </a:r>
            <a:r>
              <a:rPr b="1" lang="en-US">
                <a:latin typeface="Georgia"/>
                <a:ea typeface="Georgia"/>
                <a:cs typeface="Georgia"/>
                <a:sym typeface="Georgia"/>
              </a:rPr>
              <a:t>proficiency on</a:t>
            </a:r>
            <a:r>
              <a:rPr lang="en-US">
                <a:latin typeface="Georgia"/>
                <a:ea typeface="Georgia"/>
                <a:cs typeface="Georgia"/>
                <a:sym typeface="Georgia"/>
              </a:rPr>
              <a:t> challenging State</a:t>
            </a:r>
            <a:r>
              <a:rPr b="1" lang="en-US">
                <a:latin typeface="Georgia"/>
                <a:ea typeface="Georgia"/>
                <a:cs typeface="Georgia"/>
                <a:sym typeface="Georgia"/>
              </a:rPr>
              <a:t> academic achievement standards </a:t>
            </a:r>
            <a:r>
              <a:rPr lang="en-US">
                <a:latin typeface="Georgia"/>
                <a:ea typeface="Georgia"/>
                <a:cs typeface="Georgia"/>
                <a:sym typeface="Georgia"/>
              </a:rPr>
              <a:t>and State </a:t>
            </a:r>
            <a:r>
              <a:rPr b="1" lang="en-US">
                <a:latin typeface="Georgia"/>
                <a:ea typeface="Georgia"/>
                <a:cs typeface="Georgia"/>
                <a:sym typeface="Georgia"/>
              </a:rPr>
              <a:t>academic assessments</a:t>
            </a:r>
            <a:r>
              <a:rPr lang="en-US">
                <a:latin typeface="Georgia"/>
                <a:ea typeface="Georgia"/>
                <a:cs typeface="Georgia"/>
                <a:sym typeface="Georgia"/>
              </a:rPr>
              <a:t>.</a:t>
            </a:r>
            <a:endParaRPr/>
          </a:p>
          <a:p>
            <a:pPr indent="-251459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</p:txBody>
      </p:sp>
      <p:cxnSp>
        <p:nvCxnSpPr>
          <p:cNvPr id="119" name="Google Shape;119;p3"/>
          <p:cNvCxnSpPr/>
          <p:nvPr/>
        </p:nvCxnSpPr>
        <p:spPr>
          <a:xfrm>
            <a:off x="7028259" y="0"/>
            <a:ext cx="914400" cy="6858000"/>
          </a:xfrm>
          <a:prstGeom prst="straightConnector1">
            <a:avLst/>
          </a:prstGeom>
          <a:noFill/>
          <a:ln cap="flat" cmpd="sng" w="9525">
            <a:solidFill>
              <a:srgbClr val="BFBFBF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20" name="Google Shape;120;p3"/>
          <p:cNvCxnSpPr/>
          <p:nvPr/>
        </p:nvCxnSpPr>
        <p:spPr>
          <a:xfrm flipH="1">
            <a:off x="5568950" y="3681413"/>
            <a:ext cx="3572668" cy="3176587"/>
          </a:xfrm>
          <a:prstGeom prst="straightConnector1">
            <a:avLst/>
          </a:prstGeom>
          <a:noFill/>
          <a:ln cap="flat" cmpd="sng" w="9525">
            <a:solidFill>
              <a:srgbClr val="D8D8D8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21" name="Google Shape;121;p3"/>
          <p:cNvSpPr/>
          <p:nvPr/>
        </p:nvSpPr>
        <p:spPr>
          <a:xfrm>
            <a:off x="6886107" y="-8467"/>
            <a:ext cx="2255511" cy="6866467"/>
          </a:xfrm>
          <a:custGeom>
            <a:rect b="b" l="l" r="r" t="t"/>
            <a:pathLst>
              <a:path extrusionOk="0" h="6866467" w="3007349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28627"/>
            </a:schemeClr>
          </a:solidFill>
          <a:ln>
            <a:noFill/>
          </a:ln>
        </p:spPr>
      </p:sp>
      <p:sp>
        <p:nvSpPr>
          <p:cNvPr id="122" name="Google Shape;122;p3"/>
          <p:cNvSpPr/>
          <p:nvPr/>
        </p:nvSpPr>
        <p:spPr>
          <a:xfrm>
            <a:off x="7202581" y="-8467"/>
            <a:ext cx="1941419" cy="6866467"/>
          </a:xfrm>
          <a:custGeom>
            <a:rect b="b" l="l" r="r" t="t"/>
            <a:pathLst>
              <a:path extrusionOk="0" h="6866467" w="2573311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</p:spPr>
      </p:sp>
      <p:sp>
        <p:nvSpPr>
          <p:cNvPr id="123" name="Google Shape;123;p3"/>
          <p:cNvSpPr/>
          <p:nvPr/>
        </p:nvSpPr>
        <p:spPr>
          <a:xfrm>
            <a:off x="6699249" y="3048000"/>
            <a:ext cx="2444751" cy="3810000"/>
          </a:xfrm>
          <a:prstGeom prst="triangle">
            <a:avLst>
              <a:gd fmla="val 100000" name="adj"/>
            </a:avLst>
          </a:prstGeom>
          <a:solidFill>
            <a:schemeClr val="accent2">
              <a:alpha val="70588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" name="Google Shape;124;p3"/>
          <p:cNvSpPr/>
          <p:nvPr/>
        </p:nvSpPr>
        <p:spPr>
          <a:xfrm>
            <a:off x="7000875" y="-8467"/>
            <a:ext cx="2140744" cy="6866467"/>
          </a:xfrm>
          <a:custGeom>
            <a:rect b="b" l="l" r="r" t="t"/>
            <a:pathLst>
              <a:path extrusionOk="0" h="6866467" w="2858013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rgbClr val="3F7818">
              <a:alpha val="45490"/>
            </a:srgbClr>
          </a:solidFill>
          <a:ln>
            <a:noFill/>
          </a:ln>
        </p:spPr>
      </p:sp>
      <p:sp>
        <p:nvSpPr>
          <p:cNvPr id="125" name="Google Shape;125;p3"/>
          <p:cNvSpPr/>
          <p:nvPr/>
        </p:nvSpPr>
        <p:spPr>
          <a:xfrm>
            <a:off x="8174047" y="-8467"/>
            <a:ext cx="967571" cy="6866467"/>
          </a:xfrm>
          <a:custGeom>
            <a:rect b="b" l="l" r="r" t="t"/>
            <a:pathLst>
              <a:path extrusionOk="0" h="6858000" w="1290094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rgbClr val="BFE471">
              <a:alpha val="68627"/>
            </a:srgbClr>
          </a:solidFill>
          <a:ln>
            <a:noFill/>
          </a:ln>
        </p:spPr>
      </p:sp>
      <p:sp>
        <p:nvSpPr>
          <p:cNvPr id="126" name="Google Shape;126;p3"/>
          <p:cNvSpPr/>
          <p:nvPr/>
        </p:nvSpPr>
        <p:spPr>
          <a:xfrm>
            <a:off x="8204249" y="-8467"/>
            <a:ext cx="937369" cy="6866467"/>
          </a:xfrm>
          <a:custGeom>
            <a:rect b="b" l="l" r="r" t="t"/>
            <a:pathLst>
              <a:path extrusionOk="0" h="6858000" w="1249825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3529"/>
            </a:schemeClr>
          </a:solidFill>
          <a:ln>
            <a:noFill/>
          </a:ln>
        </p:spPr>
      </p:sp>
      <p:sp>
        <p:nvSpPr>
          <p:cNvPr id="127" name="Google Shape;127;p3"/>
          <p:cNvSpPr/>
          <p:nvPr/>
        </p:nvSpPr>
        <p:spPr>
          <a:xfrm>
            <a:off x="7778749" y="3589867"/>
            <a:ext cx="1362869" cy="3268133"/>
          </a:xfrm>
          <a:prstGeom prst="triangle">
            <a:avLst>
              <a:gd fmla="val 100000" name="adj"/>
            </a:avLst>
          </a:prstGeom>
          <a:solidFill>
            <a:schemeClr val="accent1">
              <a:alpha val="80000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33" name="Google Shape;133;p4"/>
          <p:cNvSpPr txBox="1"/>
          <p:nvPr>
            <p:ph type="title"/>
          </p:nvPr>
        </p:nvSpPr>
        <p:spPr>
          <a:xfrm>
            <a:off x="489360" y="1382486"/>
            <a:ext cx="2660686" cy="409302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Georgia"/>
              <a:buNone/>
            </a:pPr>
            <a:r>
              <a:rPr b="1" lang="en-US" sz="3200">
                <a:latin typeface="Georgia"/>
                <a:ea typeface="Georgia"/>
                <a:cs typeface="Georgia"/>
                <a:sym typeface="Georgia"/>
              </a:rPr>
              <a:t>All Meriwether County Schools are Title I Schools!</a:t>
            </a:r>
            <a:endParaRPr/>
          </a:p>
        </p:txBody>
      </p:sp>
      <p:grpSp>
        <p:nvGrpSpPr>
          <p:cNvPr id="134" name="Google Shape;134;p4"/>
          <p:cNvGrpSpPr/>
          <p:nvPr/>
        </p:nvGrpSpPr>
        <p:grpSpPr>
          <a:xfrm>
            <a:off x="996950" y="-8467"/>
            <a:ext cx="3575050" cy="6866467"/>
            <a:chOff x="7425267" y="-8467"/>
            <a:chExt cx="4766733" cy="6866467"/>
          </a:xfrm>
        </p:grpSpPr>
        <p:cxnSp>
          <p:nvCxnSpPr>
            <p:cNvPr id="135" name="Google Shape;135;p4"/>
            <p:cNvCxnSpPr/>
            <p:nvPr/>
          </p:nvCxnSpPr>
          <p:spPr>
            <a:xfrm>
              <a:off x="9371012" y="0"/>
              <a:ext cx="1219200" cy="6858000"/>
            </a:xfrm>
            <a:prstGeom prst="straightConnector1">
              <a:avLst/>
            </a:prstGeom>
            <a:noFill/>
            <a:ln cap="flat" cmpd="sng" w="9525">
              <a:solidFill>
                <a:srgbClr val="BFBFBF">
                  <a:alpha val="73725"/>
                </a:srgbClr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36" name="Google Shape;136;p4"/>
            <p:cNvCxnSpPr/>
            <p:nvPr/>
          </p:nvCxnSpPr>
          <p:spPr>
            <a:xfrm flipH="1">
              <a:off x="7425267" y="3681413"/>
              <a:ext cx="4763558" cy="3176587"/>
            </a:xfrm>
            <a:prstGeom prst="straightConnector1">
              <a:avLst/>
            </a:prstGeom>
            <a:noFill/>
            <a:ln cap="flat" cmpd="sng" w="9525">
              <a:solidFill>
                <a:srgbClr val="BFBFBF">
                  <a:alpha val="80000"/>
                </a:srgbClr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137" name="Google Shape;137;p4"/>
            <p:cNvSpPr/>
            <p:nvPr/>
          </p:nvSpPr>
          <p:spPr>
            <a:xfrm>
              <a:off x="9181476" y="-8467"/>
              <a:ext cx="3007349" cy="6866467"/>
            </a:xfrm>
            <a:custGeom>
              <a:rect b="b" l="l" r="r" t="t"/>
              <a:pathLst>
                <a:path extrusionOk="0" h="6866467" w="3007349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28627"/>
              </a:schemeClr>
            </a:solidFill>
            <a:ln>
              <a:noFill/>
            </a:ln>
          </p:spPr>
        </p:sp>
        <p:sp>
          <p:nvSpPr>
            <p:cNvPr id="138" name="Google Shape;138;p4"/>
            <p:cNvSpPr/>
            <p:nvPr/>
          </p:nvSpPr>
          <p:spPr>
            <a:xfrm>
              <a:off x="9603442" y="-8467"/>
              <a:ext cx="2588558" cy="6866467"/>
            </a:xfrm>
            <a:custGeom>
              <a:rect b="b" l="l" r="r" t="t"/>
              <a:pathLst>
                <a:path extrusionOk="0" h="6866467" w="2573311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</p:sp>
        <p:sp>
          <p:nvSpPr>
            <p:cNvPr id="139" name="Google Shape;139;p4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fmla="val 100000" name="adj"/>
              </a:avLst>
            </a:prstGeom>
            <a:solidFill>
              <a:schemeClr val="accent2">
                <a:alpha val="70588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0" name="Google Shape;140;p4"/>
            <p:cNvSpPr/>
            <p:nvPr/>
          </p:nvSpPr>
          <p:spPr>
            <a:xfrm>
              <a:off x="9334500" y="-8467"/>
              <a:ext cx="2854326" cy="6866467"/>
            </a:xfrm>
            <a:custGeom>
              <a:rect b="b" l="l" r="r" t="t"/>
              <a:pathLst>
                <a:path extrusionOk="0" h="6866467" w="2858013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7818">
                <a:alpha val="68627"/>
              </a:srgbClr>
            </a:solidFill>
            <a:ln>
              <a:noFill/>
            </a:ln>
          </p:spPr>
        </p:sp>
        <p:sp>
          <p:nvSpPr>
            <p:cNvPr id="141" name="Google Shape;141;p4"/>
            <p:cNvSpPr/>
            <p:nvPr/>
          </p:nvSpPr>
          <p:spPr>
            <a:xfrm>
              <a:off x="10898730" y="-8467"/>
              <a:ext cx="1290094" cy="6866467"/>
            </a:xfrm>
            <a:custGeom>
              <a:rect b="b" l="l" r="r" t="t"/>
              <a:pathLst>
                <a:path extrusionOk="0" h="6858000" w="1290094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rgbClr val="BFE471">
                <a:alpha val="68627"/>
              </a:srgbClr>
            </a:solidFill>
            <a:ln>
              <a:noFill/>
            </a:ln>
          </p:spPr>
        </p:sp>
        <p:sp>
          <p:nvSpPr>
            <p:cNvPr id="142" name="Google Shape;142;p4"/>
            <p:cNvSpPr/>
            <p:nvPr/>
          </p:nvSpPr>
          <p:spPr>
            <a:xfrm>
              <a:off x="10938999" y="-8467"/>
              <a:ext cx="1249825" cy="6866467"/>
            </a:xfrm>
            <a:custGeom>
              <a:rect b="b" l="l" r="r" t="t"/>
              <a:pathLst>
                <a:path extrusionOk="0" h="6858000" w="1249825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3529"/>
              </a:schemeClr>
            </a:solidFill>
            <a:ln>
              <a:noFill/>
            </a:ln>
          </p:spPr>
        </p:sp>
        <p:sp>
          <p:nvSpPr>
            <p:cNvPr id="143" name="Google Shape;143;p4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fmla="val 100000" name="adj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44" name="Google Shape;144;p4"/>
          <p:cNvSpPr/>
          <p:nvPr/>
        </p:nvSpPr>
        <p:spPr>
          <a:xfrm>
            <a:off x="4483289" y="0"/>
            <a:ext cx="466071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grpSp>
        <p:nvGrpSpPr>
          <p:cNvPr id="145" name="Google Shape;145;p4"/>
          <p:cNvGrpSpPr/>
          <p:nvPr/>
        </p:nvGrpSpPr>
        <p:grpSpPr>
          <a:xfrm>
            <a:off x="3718231" y="946342"/>
            <a:ext cx="4909968" cy="4976021"/>
            <a:chOff x="30817" y="1779"/>
            <a:chExt cx="4909968" cy="4976021"/>
          </a:xfrm>
        </p:grpSpPr>
        <p:sp>
          <p:nvSpPr>
            <p:cNvPr id="146" name="Google Shape;146;p4"/>
            <p:cNvSpPr/>
            <p:nvPr/>
          </p:nvSpPr>
          <p:spPr>
            <a:xfrm>
              <a:off x="2230796" y="616593"/>
              <a:ext cx="475809" cy="91440"/>
            </a:xfrm>
            <a:custGeom>
              <a:rect b="b" l="l" r="r" t="t"/>
              <a:pathLst>
                <a:path extrusionOk="0" h="120000" w="120000">
                  <a:moveTo>
                    <a:pt x="0" y="60000"/>
                  </a:moveTo>
                  <a:lnTo>
                    <a:pt x="120000" y="60000"/>
                  </a:lnTo>
                </a:path>
              </a:pathLst>
            </a:custGeom>
            <a:noFill/>
            <a:ln cap="rnd" cmpd="sng" w="12700">
              <a:solidFill>
                <a:srgbClr val="52A01E"/>
              </a:solidFill>
              <a:prstDash val="solid"/>
              <a:round/>
              <a:headEnd len="sm" w="sm" type="none"/>
              <a:tailEnd len="med" w="med" type="stealth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" name="Google Shape;147;p4"/>
            <p:cNvSpPr txBox="1"/>
            <p:nvPr/>
          </p:nvSpPr>
          <p:spPr>
            <a:xfrm>
              <a:off x="2456041" y="659781"/>
              <a:ext cx="25320" cy="506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12700" spcFirstLastPara="1" rIns="1270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500"/>
                <a:buFont typeface="Trebuchet MS"/>
                <a:buNone/>
              </a:pPr>
              <a:r>
                <a:t/>
              </a:r>
              <a:endParaRPr b="0" i="0" sz="5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148" name="Google Shape;148;p4"/>
            <p:cNvSpPr/>
            <p:nvPr/>
          </p:nvSpPr>
          <p:spPr>
            <a:xfrm>
              <a:off x="30817" y="1779"/>
              <a:ext cx="2201779" cy="1321067"/>
            </a:xfrm>
            <a:prstGeom prst="rect">
              <a:avLst/>
            </a:prstGeom>
            <a:gradFill>
              <a:gsLst>
                <a:gs pos="0">
                  <a:srgbClr val="61A540"/>
                </a:gs>
                <a:gs pos="78000">
                  <a:srgbClr val="4A911B"/>
                </a:gs>
                <a:gs pos="100000">
                  <a:srgbClr val="4A911B"/>
                </a:gs>
              </a:gsLst>
              <a:lin ang="5400000" scaled="0"/>
            </a:gradFill>
            <a:ln>
              <a:noFill/>
            </a:ln>
            <a:effectLst>
              <a:outerShdw blurRad="38100" rotWithShape="0" dir="5400000" dist="25400">
                <a:srgbClr val="000000">
                  <a:alpha val="33725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9" name="Google Shape;149;p4"/>
            <p:cNvSpPr txBox="1"/>
            <p:nvPr/>
          </p:nvSpPr>
          <p:spPr>
            <a:xfrm>
              <a:off x="30817" y="1779"/>
              <a:ext cx="2201779" cy="132106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13225" lIns="107875" spcFirstLastPara="1" rIns="107875" wrap="square" tIns="1132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Trebuchet MS"/>
                <a:buNone/>
              </a:pPr>
              <a:r>
                <a:rPr b="1" i="0" lang="en-US" sz="1200" u="none" cap="none" strike="noStrike">
                  <a:solidFill>
                    <a:schemeClr val="lt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Title I Schools shall:</a:t>
              </a:r>
              <a:endParaRPr b="0" i="0" sz="12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150" name="Google Shape;150;p4"/>
            <p:cNvSpPr/>
            <p:nvPr/>
          </p:nvSpPr>
          <p:spPr>
            <a:xfrm>
              <a:off x="1131707" y="1321047"/>
              <a:ext cx="2708188" cy="475809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4313"/>
                  </a:lnTo>
                  <a:lnTo>
                    <a:pt x="0" y="64313"/>
                  </a:lnTo>
                  <a:lnTo>
                    <a:pt x="0" y="120000"/>
                  </a:lnTo>
                </a:path>
              </a:pathLst>
            </a:custGeom>
            <a:noFill/>
            <a:ln cap="rnd" cmpd="sng" w="12700">
              <a:solidFill>
                <a:srgbClr val="E4B91D"/>
              </a:solidFill>
              <a:prstDash val="solid"/>
              <a:round/>
              <a:headEnd len="sm" w="sm" type="none"/>
              <a:tailEnd len="med" w="med" type="stealth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1" name="Google Shape;151;p4"/>
            <p:cNvSpPr txBox="1"/>
            <p:nvPr/>
          </p:nvSpPr>
          <p:spPr>
            <a:xfrm>
              <a:off x="2416923" y="1556420"/>
              <a:ext cx="137756" cy="506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12700" spcFirstLastPara="1" rIns="1270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500"/>
                <a:buFont typeface="Trebuchet MS"/>
                <a:buNone/>
              </a:pPr>
              <a:r>
                <a:t/>
              </a:r>
              <a:endParaRPr b="0" i="0" sz="5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152" name="Google Shape;152;p4"/>
            <p:cNvSpPr/>
            <p:nvPr/>
          </p:nvSpPr>
          <p:spPr>
            <a:xfrm>
              <a:off x="2739006" y="1779"/>
              <a:ext cx="2201779" cy="1321067"/>
            </a:xfrm>
            <a:prstGeom prst="rect">
              <a:avLst/>
            </a:prstGeom>
            <a:gradFill>
              <a:gsLst>
                <a:gs pos="0">
                  <a:srgbClr val="E4BB40"/>
                </a:gs>
                <a:gs pos="78000">
                  <a:srgbClr val="CFA81A"/>
                </a:gs>
                <a:gs pos="100000">
                  <a:srgbClr val="CFA81A"/>
                </a:gs>
              </a:gsLst>
              <a:lin ang="5400000" scaled="0"/>
            </a:gradFill>
            <a:ln>
              <a:noFill/>
            </a:ln>
            <a:effectLst>
              <a:outerShdw blurRad="38100" rotWithShape="0" dir="5400000" dist="25400">
                <a:srgbClr val="000000">
                  <a:alpha val="33725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3" name="Google Shape;153;p4"/>
            <p:cNvSpPr txBox="1"/>
            <p:nvPr/>
          </p:nvSpPr>
          <p:spPr>
            <a:xfrm>
              <a:off x="2739006" y="1779"/>
              <a:ext cx="2201779" cy="132106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13225" lIns="107875" spcFirstLastPara="1" rIns="107875" wrap="square" tIns="1132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Trebuchet MS"/>
                <a:buNone/>
              </a:pPr>
              <a:r>
                <a:rPr b="0" i="0" lang="en-US" sz="1200" u="none" cap="none" strike="noStrike">
                  <a:solidFill>
                    <a:schemeClr val="lt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Develop a </a:t>
              </a:r>
              <a:r>
                <a:rPr b="1" i="0" lang="en-US" sz="1200" u="none" cap="none" strike="noStrike">
                  <a:solidFill>
                    <a:schemeClr val="lt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School-Wide Plan</a:t>
              </a:r>
              <a:endParaRPr b="0" i="0" sz="12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154" name="Google Shape;154;p4"/>
            <p:cNvSpPr/>
            <p:nvPr/>
          </p:nvSpPr>
          <p:spPr>
            <a:xfrm>
              <a:off x="2230796" y="2444070"/>
              <a:ext cx="475809" cy="91440"/>
            </a:xfrm>
            <a:custGeom>
              <a:rect b="b" l="l" r="r" t="t"/>
              <a:pathLst>
                <a:path extrusionOk="0" h="120000" w="120000">
                  <a:moveTo>
                    <a:pt x="0" y="60000"/>
                  </a:moveTo>
                  <a:lnTo>
                    <a:pt x="120000" y="60000"/>
                  </a:lnTo>
                </a:path>
              </a:pathLst>
            </a:custGeom>
            <a:noFill/>
            <a:ln cap="rnd" cmpd="sng" w="12700">
              <a:solidFill>
                <a:srgbClr val="E76615"/>
              </a:solidFill>
              <a:prstDash val="solid"/>
              <a:round/>
              <a:headEnd len="sm" w="sm" type="none"/>
              <a:tailEnd len="med" w="med" type="stealth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" name="Google Shape;155;p4"/>
            <p:cNvSpPr txBox="1"/>
            <p:nvPr/>
          </p:nvSpPr>
          <p:spPr>
            <a:xfrm>
              <a:off x="2456041" y="2487258"/>
              <a:ext cx="25320" cy="506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12700" spcFirstLastPara="1" rIns="1270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500"/>
                <a:buFont typeface="Trebuchet MS"/>
                <a:buNone/>
              </a:pPr>
              <a:r>
                <a:t/>
              </a:r>
              <a:endParaRPr b="0" i="0" sz="5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156" name="Google Shape;156;p4"/>
            <p:cNvSpPr/>
            <p:nvPr/>
          </p:nvSpPr>
          <p:spPr>
            <a:xfrm>
              <a:off x="30817" y="1829256"/>
              <a:ext cx="2201779" cy="1321067"/>
            </a:xfrm>
            <a:prstGeom prst="rect">
              <a:avLst/>
            </a:prstGeom>
            <a:gradFill>
              <a:gsLst>
                <a:gs pos="0">
                  <a:srgbClr val="E8713E"/>
                </a:gs>
                <a:gs pos="78000">
                  <a:srgbClr val="D25D12"/>
                </a:gs>
                <a:gs pos="100000">
                  <a:srgbClr val="D25D12"/>
                </a:gs>
              </a:gsLst>
              <a:lin ang="5400000" scaled="0"/>
            </a:gradFill>
            <a:ln>
              <a:noFill/>
            </a:ln>
            <a:effectLst>
              <a:outerShdw blurRad="38100" rotWithShape="0" dir="5400000" dist="25400">
                <a:srgbClr val="000000">
                  <a:alpha val="33725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" name="Google Shape;157;p4"/>
            <p:cNvSpPr txBox="1"/>
            <p:nvPr/>
          </p:nvSpPr>
          <p:spPr>
            <a:xfrm>
              <a:off x="30817" y="1829256"/>
              <a:ext cx="2201779" cy="132106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13225" lIns="107875" spcFirstLastPara="1" rIns="107875" wrap="square" tIns="1132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Trebuchet MS"/>
                <a:buNone/>
              </a:pPr>
              <a:r>
                <a:rPr b="0" i="0" lang="en-US" sz="1200" u="none" cap="none" strike="noStrike">
                  <a:solidFill>
                    <a:schemeClr val="lt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Conduct a </a:t>
              </a:r>
              <a:r>
                <a:rPr b="1" i="0" lang="en-US" sz="1200" u="none" cap="none" strike="noStrike">
                  <a:solidFill>
                    <a:schemeClr val="lt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needs assessment/parent survey </a:t>
              </a:r>
              <a:r>
                <a:rPr b="0" i="0" lang="en-US" sz="1200" u="none" cap="none" strike="noStrike">
                  <a:solidFill>
                    <a:schemeClr val="lt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on the types of programs we offer and use parent input to guide our decision making  on ways to help students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" name="Google Shape;158;p4"/>
            <p:cNvSpPr/>
            <p:nvPr/>
          </p:nvSpPr>
          <p:spPr>
            <a:xfrm>
              <a:off x="1131707" y="3148524"/>
              <a:ext cx="2708188" cy="475809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4313"/>
                  </a:lnTo>
                  <a:lnTo>
                    <a:pt x="0" y="64313"/>
                  </a:lnTo>
                  <a:lnTo>
                    <a:pt x="0" y="120000"/>
                  </a:lnTo>
                </a:path>
              </a:pathLst>
            </a:custGeom>
            <a:noFill/>
            <a:ln cap="rnd" cmpd="sng" w="12700">
              <a:solidFill>
                <a:srgbClr val="C42D17"/>
              </a:solidFill>
              <a:prstDash val="solid"/>
              <a:round/>
              <a:headEnd len="sm" w="sm" type="none"/>
              <a:tailEnd len="med" w="med" type="stealth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" name="Google Shape;159;p4"/>
            <p:cNvSpPr txBox="1"/>
            <p:nvPr/>
          </p:nvSpPr>
          <p:spPr>
            <a:xfrm>
              <a:off x="2416923" y="3383896"/>
              <a:ext cx="137756" cy="506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12700" spcFirstLastPara="1" rIns="1270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500"/>
                <a:buFont typeface="Trebuchet MS"/>
                <a:buNone/>
              </a:pPr>
              <a:r>
                <a:t/>
              </a:r>
              <a:endParaRPr b="0" i="0" sz="5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160" name="Google Shape;160;p4"/>
            <p:cNvSpPr/>
            <p:nvPr/>
          </p:nvSpPr>
          <p:spPr>
            <a:xfrm>
              <a:off x="2739006" y="1829256"/>
              <a:ext cx="2201779" cy="1321067"/>
            </a:xfrm>
            <a:prstGeom prst="rect">
              <a:avLst/>
            </a:prstGeom>
            <a:gradFill>
              <a:gsLst>
                <a:gs pos="0">
                  <a:srgbClr val="C6483E"/>
                </a:gs>
                <a:gs pos="78000">
                  <a:srgbClr val="B22814"/>
                </a:gs>
                <a:gs pos="100000">
                  <a:srgbClr val="B22814"/>
                </a:gs>
              </a:gsLst>
              <a:lin ang="5400000" scaled="0"/>
            </a:gradFill>
            <a:ln>
              <a:noFill/>
            </a:ln>
            <a:effectLst>
              <a:outerShdw blurRad="38100" rotWithShape="0" dir="5400000" dist="25400">
                <a:srgbClr val="000000">
                  <a:alpha val="33725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1" name="Google Shape;161;p4"/>
            <p:cNvSpPr txBox="1"/>
            <p:nvPr/>
          </p:nvSpPr>
          <p:spPr>
            <a:xfrm>
              <a:off x="2739006" y="1829256"/>
              <a:ext cx="2201779" cy="132106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13225" lIns="107875" spcFirstLastPara="1" rIns="107875" wrap="square" tIns="1132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Trebuchet MS"/>
                <a:buNone/>
              </a:pPr>
              <a:r>
                <a:rPr b="0" i="0" lang="en-US" sz="1200" u="none" cap="none" strike="noStrike">
                  <a:solidFill>
                    <a:schemeClr val="lt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We hold </a:t>
              </a:r>
              <a:r>
                <a:rPr b="1" i="0" lang="en-US" sz="1200" u="none" cap="none" strike="noStrike">
                  <a:solidFill>
                    <a:schemeClr val="lt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Parent workshops / presentations to train and inform parents</a:t>
              </a:r>
              <a:r>
                <a:rPr b="0" i="0" lang="en-US" sz="1200" u="none" cap="none" strike="noStrike">
                  <a:solidFill>
                    <a:schemeClr val="lt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 about standards, assessments, etc…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2" name="Google Shape;162;p4"/>
            <p:cNvSpPr/>
            <p:nvPr/>
          </p:nvSpPr>
          <p:spPr>
            <a:xfrm>
              <a:off x="2230796" y="4271547"/>
              <a:ext cx="475809" cy="91440"/>
            </a:xfrm>
            <a:custGeom>
              <a:rect b="b" l="l" r="r" t="t"/>
              <a:pathLst>
                <a:path extrusionOk="0" h="120000" w="120000">
                  <a:moveTo>
                    <a:pt x="0" y="60000"/>
                  </a:moveTo>
                  <a:lnTo>
                    <a:pt x="120000" y="60000"/>
                  </a:lnTo>
                </a:path>
              </a:pathLst>
            </a:custGeom>
            <a:noFill/>
            <a:ln cap="rnd" cmpd="sng" w="12700">
              <a:solidFill>
                <a:schemeClr val="accent6"/>
              </a:solidFill>
              <a:prstDash val="solid"/>
              <a:round/>
              <a:headEnd len="sm" w="sm" type="none"/>
              <a:tailEnd len="med" w="med" type="stealth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3" name="Google Shape;163;p4"/>
            <p:cNvSpPr txBox="1"/>
            <p:nvPr/>
          </p:nvSpPr>
          <p:spPr>
            <a:xfrm>
              <a:off x="2456041" y="4314735"/>
              <a:ext cx="25320" cy="506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12700" spcFirstLastPara="1" rIns="1270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500"/>
                <a:buFont typeface="Trebuchet MS"/>
                <a:buNone/>
              </a:pPr>
              <a:r>
                <a:t/>
              </a:r>
              <a:endParaRPr b="0" i="0" sz="5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164" name="Google Shape;164;p4"/>
            <p:cNvSpPr/>
            <p:nvPr/>
          </p:nvSpPr>
          <p:spPr>
            <a:xfrm>
              <a:off x="30817" y="3656733"/>
              <a:ext cx="2201779" cy="1321067"/>
            </a:xfrm>
            <a:prstGeom prst="rect">
              <a:avLst/>
            </a:prstGeom>
            <a:gradFill>
              <a:gsLst>
                <a:gs pos="0">
                  <a:srgbClr val="978D63"/>
                </a:gs>
                <a:gs pos="78000">
                  <a:srgbClr val="837A4D"/>
                </a:gs>
                <a:gs pos="100000">
                  <a:srgbClr val="837A4D"/>
                </a:gs>
              </a:gsLst>
              <a:lin ang="5400000" scaled="0"/>
            </a:gradFill>
            <a:ln>
              <a:noFill/>
            </a:ln>
            <a:effectLst>
              <a:outerShdw blurRad="38100" rotWithShape="0" dir="5400000" dist="25400">
                <a:srgbClr val="000000">
                  <a:alpha val="33725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5" name="Google Shape;165;p4"/>
            <p:cNvSpPr txBox="1"/>
            <p:nvPr/>
          </p:nvSpPr>
          <p:spPr>
            <a:xfrm>
              <a:off x="30817" y="3656733"/>
              <a:ext cx="2201779" cy="132106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13225" lIns="107875" spcFirstLastPara="1" rIns="107875" wrap="square" tIns="1132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Trebuchet MS"/>
                <a:buNone/>
              </a:pPr>
              <a:r>
                <a:rPr b="1" i="0" lang="en-US" sz="1200" u="none" cap="none" strike="noStrike">
                  <a:solidFill>
                    <a:schemeClr val="lt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Use Title I Money to provide ALL students with services</a:t>
              </a:r>
              <a:r>
                <a:rPr b="0" i="0" lang="en-US" sz="1200" u="none" cap="none" strike="noStrike">
                  <a:solidFill>
                    <a:schemeClr val="lt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 to help them achieve academic success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6" name="Google Shape;166;p4"/>
            <p:cNvSpPr/>
            <p:nvPr/>
          </p:nvSpPr>
          <p:spPr>
            <a:xfrm>
              <a:off x="2739006" y="3656733"/>
              <a:ext cx="2201779" cy="1321067"/>
            </a:xfrm>
            <a:prstGeom prst="rect">
              <a:avLst/>
            </a:prstGeom>
            <a:gradFill>
              <a:gsLst>
                <a:gs pos="0">
                  <a:srgbClr val="61A540"/>
                </a:gs>
                <a:gs pos="78000">
                  <a:srgbClr val="4A911B"/>
                </a:gs>
                <a:gs pos="100000">
                  <a:srgbClr val="4A911B"/>
                </a:gs>
              </a:gsLst>
              <a:lin ang="5400000" scaled="0"/>
            </a:gradFill>
            <a:ln>
              <a:noFill/>
            </a:ln>
            <a:effectLst>
              <a:outerShdw blurRad="38100" rotWithShape="0" dir="5400000" dist="25400">
                <a:srgbClr val="000000">
                  <a:alpha val="33725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7" name="Google Shape;167;p4"/>
            <p:cNvSpPr txBox="1"/>
            <p:nvPr/>
          </p:nvSpPr>
          <p:spPr>
            <a:xfrm>
              <a:off x="2739006" y="3656733"/>
              <a:ext cx="2201779" cy="132106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13225" lIns="107875" spcFirstLastPara="1" rIns="107875" wrap="square" tIns="1132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Trebuchet MS"/>
                <a:buNone/>
              </a:pPr>
              <a:r>
                <a:rPr b="0" i="0" lang="en-US" sz="1200" u="none" cap="none" strike="noStrike">
                  <a:solidFill>
                    <a:schemeClr val="lt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We </a:t>
              </a:r>
              <a:r>
                <a:rPr b="1" i="0" lang="en-US" sz="1200" u="none" cap="none" strike="noStrike">
                  <a:solidFill>
                    <a:schemeClr val="lt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establish goals</a:t>
              </a:r>
              <a:r>
                <a:rPr b="0" i="0" lang="en-US" sz="1200" u="none" cap="none" strike="noStrike">
                  <a:solidFill>
                    <a:schemeClr val="lt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 based on multiple pieces of data and determine how are we going to meet our goals through programs &amp; interventions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2" name="Google Shape;172;p5"/>
          <p:cNvGrpSpPr/>
          <p:nvPr/>
        </p:nvGrpSpPr>
        <p:grpSpPr>
          <a:xfrm>
            <a:off x="0" y="-8467"/>
            <a:ext cx="9144001" cy="6866467"/>
            <a:chOff x="0" y="-8467"/>
            <a:chExt cx="12192000" cy="6866467"/>
          </a:xfrm>
        </p:grpSpPr>
        <p:cxnSp>
          <p:nvCxnSpPr>
            <p:cNvPr id="173" name="Google Shape;173;p5"/>
            <p:cNvCxnSpPr/>
            <p:nvPr/>
          </p:nvCxnSpPr>
          <p:spPr>
            <a:xfrm>
              <a:off x="9371012" y="0"/>
              <a:ext cx="1219200" cy="6858000"/>
            </a:xfrm>
            <a:prstGeom prst="straightConnector1">
              <a:avLst/>
            </a:prstGeom>
            <a:noFill/>
            <a:ln cap="flat" cmpd="sng" w="9525">
              <a:solidFill>
                <a:srgbClr val="BFBFBF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74" name="Google Shape;174;p5"/>
            <p:cNvCxnSpPr/>
            <p:nvPr/>
          </p:nvCxnSpPr>
          <p:spPr>
            <a:xfrm flipH="1">
              <a:off x="7425267" y="3681413"/>
              <a:ext cx="4763558" cy="3176587"/>
            </a:xfrm>
            <a:prstGeom prst="straightConnector1">
              <a:avLst/>
            </a:prstGeom>
            <a:noFill/>
            <a:ln cap="flat" cmpd="sng" w="9525">
              <a:solidFill>
                <a:srgbClr val="D8D8D8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175" name="Google Shape;175;p5"/>
            <p:cNvSpPr/>
            <p:nvPr/>
          </p:nvSpPr>
          <p:spPr>
            <a:xfrm>
              <a:off x="9181476" y="-8467"/>
              <a:ext cx="3007349" cy="6866467"/>
            </a:xfrm>
            <a:custGeom>
              <a:rect b="b" l="l" r="r" t="t"/>
              <a:pathLst>
                <a:path extrusionOk="0" h="6866467" w="3007349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28627"/>
              </a:schemeClr>
            </a:solidFill>
            <a:ln>
              <a:noFill/>
            </a:ln>
          </p:spPr>
        </p:sp>
        <p:sp>
          <p:nvSpPr>
            <p:cNvPr id="176" name="Google Shape;176;p5"/>
            <p:cNvSpPr/>
            <p:nvPr/>
          </p:nvSpPr>
          <p:spPr>
            <a:xfrm>
              <a:off x="9603442" y="-8467"/>
              <a:ext cx="2588558" cy="6866467"/>
            </a:xfrm>
            <a:custGeom>
              <a:rect b="b" l="l" r="r" t="t"/>
              <a:pathLst>
                <a:path extrusionOk="0" h="6866467" w="2573311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</p:sp>
        <p:sp>
          <p:nvSpPr>
            <p:cNvPr id="177" name="Google Shape;177;p5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fmla="val 100000" name="adj"/>
              </a:avLst>
            </a:prstGeom>
            <a:solidFill>
              <a:schemeClr val="accent2">
                <a:alpha val="70588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8" name="Google Shape;178;p5"/>
            <p:cNvSpPr/>
            <p:nvPr/>
          </p:nvSpPr>
          <p:spPr>
            <a:xfrm>
              <a:off x="9334500" y="-8467"/>
              <a:ext cx="2854326" cy="6866467"/>
            </a:xfrm>
            <a:custGeom>
              <a:rect b="b" l="l" r="r" t="t"/>
              <a:pathLst>
                <a:path extrusionOk="0" h="6866467" w="2858013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7818">
                <a:alpha val="68627"/>
              </a:srgbClr>
            </a:solidFill>
            <a:ln>
              <a:noFill/>
            </a:ln>
          </p:spPr>
        </p:sp>
        <p:sp>
          <p:nvSpPr>
            <p:cNvPr id="179" name="Google Shape;179;p5"/>
            <p:cNvSpPr/>
            <p:nvPr/>
          </p:nvSpPr>
          <p:spPr>
            <a:xfrm>
              <a:off x="10898730" y="-8467"/>
              <a:ext cx="1290094" cy="6866467"/>
            </a:xfrm>
            <a:custGeom>
              <a:rect b="b" l="l" r="r" t="t"/>
              <a:pathLst>
                <a:path extrusionOk="0" h="6858000" w="1290094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rgbClr val="BFE471">
                <a:alpha val="68627"/>
              </a:srgbClr>
            </a:solidFill>
            <a:ln>
              <a:noFill/>
            </a:ln>
          </p:spPr>
        </p:sp>
        <p:sp>
          <p:nvSpPr>
            <p:cNvPr id="180" name="Google Shape;180;p5"/>
            <p:cNvSpPr/>
            <p:nvPr/>
          </p:nvSpPr>
          <p:spPr>
            <a:xfrm>
              <a:off x="10938999" y="-8467"/>
              <a:ext cx="1249825" cy="6866467"/>
            </a:xfrm>
            <a:custGeom>
              <a:rect b="b" l="l" r="r" t="t"/>
              <a:pathLst>
                <a:path extrusionOk="0" h="6858000" w="1249825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3529"/>
              </a:schemeClr>
            </a:solidFill>
            <a:ln>
              <a:noFill/>
            </a:ln>
          </p:spPr>
        </p:sp>
        <p:sp>
          <p:nvSpPr>
            <p:cNvPr id="181" name="Google Shape;181;p5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fmla="val 100000" name="adj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2" name="Google Shape;182;p5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fmla="val 0" name="adj"/>
              </a:avLst>
            </a:prstGeom>
            <a:solidFill>
              <a:schemeClr val="accent1">
                <a:alpha val="8352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83" name="Google Shape;183;p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84" name="Google Shape;184;p5"/>
          <p:cNvSpPr txBox="1"/>
          <p:nvPr>
            <p:ph type="title"/>
          </p:nvPr>
        </p:nvSpPr>
        <p:spPr>
          <a:xfrm>
            <a:off x="81098" y="861550"/>
            <a:ext cx="3148200" cy="409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500"/>
              <a:buFont typeface="Georgia"/>
              <a:buNone/>
            </a:pPr>
            <a:r>
              <a:rPr lang="en-US" sz="3500">
                <a:latin typeface="Georgia"/>
                <a:ea typeface="Georgia"/>
                <a:cs typeface="Georgia"/>
                <a:sym typeface="Georgia"/>
              </a:rPr>
              <a:t>Accessibility</a:t>
            </a:r>
            <a:endParaRPr/>
          </a:p>
        </p:txBody>
      </p:sp>
      <p:grpSp>
        <p:nvGrpSpPr>
          <p:cNvPr id="185" name="Google Shape;185;p5"/>
          <p:cNvGrpSpPr/>
          <p:nvPr/>
        </p:nvGrpSpPr>
        <p:grpSpPr>
          <a:xfrm>
            <a:off x="996950" y="-8467"/>
            <a:ext cx="3575050" cy="6866467"/>
            <a:chOff x="7425267" y="-8467"/>
            <a:chExt cx="4766733" cy="6866467"/>
          </a:xfrm>
        </p:grpSpPr>
        <p:cxnSp>
          <p:nvCxnSpPr>
            <p:cNvPr id="186" name="Google Shape;186;p5"/>
            <p:cNvCxnSpPr/>
            <p:nvPr/>
          </p:nvCxnSpPr>
          <p:spPr>
            <a:xfrm>
              <a:off x="9371012" y="0"/>
              <a:ext cx="1219200" cy="6858000"/>
            </a:xfrm>
            <a:prstGeom prst="straightConnector1">
              <a:avLst/>
            </a:prstGeom>
            <a:noFill/>
            <a:ln cap="flat" cmpd="sng" w="9525">
              <a:solidFill>
                <a:srgbClr val="BFBFBF">
                  <a:alpha val="73725"/>
                </a:srgbClr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87" name="Google Shape;187;p5"/>
            <p:cNvCxnSpPr/>
            <p:nvPr/>
          </p:nvCxnSpPr>
          <p:spPr>
            <a:xfrm flipH="1">
              <a:off x="7425267" y="3681413"/>
              <a:ext cx="4763558" cy="3176587"/>
            </a:xfrm>
            <a:prstGeom prst="straightConnector1">
              <a:avLst/>
            </a:prstGeom>
            <a:noFill/>
            <a:ln cap="flat" cmpd="sng" w="9525">
              <a:solidFill>
                <a:srgbClr val="BFBFBF">
                  <a:alpha val="80000"/>
                </a:srgbClr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188" name="Google Shape;188;p5"/>
            <p:cNvSpPr/>
            <p:nvPr/>
          </p:nvSpPr>
          <p:spPr>
            <a:xfrm>
              <a:off x="9181476" y="-8467"/>
              <a:ext cx="3007349" cy="6866467"/>
            </a:xfrm>
            <a:custGeom>
              <a:rect b="b" l="l" r="r" t="t"/>
              <a:pathLst>
                <a:path extrusionOk="0" h="6866467" w="3007349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28627"/>
              </a:schemeClr>
            </a:solidFill>
            <a:ln>
              <a:noFill/>
            </a:ln>
          </p:spPr>
        </p:sp>
        <p:sp>
          <p:nvSpPr>
            <p:cNvPr id="189" name="Google Shape;189;p5"/>
            <p:cNvSpPr/>
            <p:nvPr/>
          </p:nvSpPr>
          <p:spPr>
            <a:xfrm>
              <a:off x="9603442" y="-8467"/>
              <a:ext cx="2588558" cy="6866467"/>
            </a:xfrm>
            <a:custGeom>
              <a:rect b="b" l="l" r="r" t="t"/>
              <a:pathLst>
                <a:path extrusionOk="0" h="6866467" w="2573311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</p:sp>
        <p:sp>
          <p:nvSpPr>
            <p:cNvPr id="190" name="Google Shape;190;p5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fmla="val 100000" name="adj"/>
              </a:avLst>
            </a:prstGeom>
            <a:solidFill>
              <a:schemeClr val="accent2">
                <a:alpha val="70588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" name="Google Shape;191;p5"/>
            <p:cNvSpPr/>
            <p:nvPr/>
          </p:nvSpPr>
          <p:spPr>
            <a:xfrm>
              <a:off x="9334500" y="-8467"/>
              <a:ext cx="2854326" cy="6866467"/>
            </a:xfrm>
            <a:custGeom>
              <a:rect b="b" l="l" r="r" t="t"/>
              <a:pathLst>
                <a:path extrusionOk="0" h="6866467" w="2858013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7818">
                <a:alpha val="68627"/>
              </a:srgbClr>
            </a:solidFill>
            <a:ln>
              <a:noFill/>
            </a:ln>
          </p:spPr>
        </p:sp>
        <p:sp>
          <p:nvSpPr>
            <p:cNvPr id="192" name="Google Shape;192;p5"/>
            <p:cNvSpPr/>
            <p:nvPr/>
          </p:nvSpPr>
          <p:spPr>
            <a:xfrm>
              <a:off x="10898730" y="-8467"/>
              <a:ext cx="1290094" cy="6866467"/>
            </a:xfrm>
            <a:custGeom>
              <a:rect b="b" l="l" r="r" t="t"/>
              <a:pathLst>
                <a:path extrusionOk="0" h="6858000" w="1290094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rgbClr val="BFE471">
                <a:alpha val="68627"/>
              </a:srgbClr>
            </a:solidFill>
            <a:ln>
              <a:noFill/>
            </a:ln>
          </p:spPr>
        </p:sp>
        <p:sp>
          <p:nvSpPr>
            <p:cNvPr id="193" name="Google Shape;193;p5"/>
            <p:cNvSpPr/>
            <p:nvPr/>
          </p:nvSpPr>
          <p:spPr>
            <a:xfrm>
              <a:off x="10938999" y="-8467"/>
              <a:ext cx="1249825" cy="6866467"/>
            </a:xfrm>
            <a:custGeom>
              <a:rect b="b" l="l" r="r" t="t"/>
              <a:pathLst>
                <a:path extrusionOk="0" h="6858000" w="1249825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3529"/>
              </a:schemeClr>
            </a:solidFill>
            <a:ln>
              <a:noFill/>
            </a:ln>
          </p:spPr>
        </p:sp>
        <p:sp>
          <p:nvSpPr>
            <p:cNvPr id="194" name="Google Shape;194;p5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fmla="val 100000" name="adj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95" name="Google Shape;195;p5"/>
          <p:cNvSpPr/>
          <p:nvPr/>
        </p:nvSpPr>
        <p:spPr>
          <a:xfrm>
            <a:off x="4483289" y="0"/>
            <a:ext cx="466071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grpSp>
        <p:nvGrpSpPr>
          <p:cNvPr id="196" name="Google Shape;196;p5"/>
          <p:cNvGrpSpPr/>
          <p:nvPr/>
        </p:nvGrpSpPr>
        <p:grpSpPr>
          <a:xfrm>
            <a:off x="3687414" y="1753744"/>
            <a:ext cx="4971603" cy="3361217"/>
            <a:chOff x="0" y="809181"/>
            <a:chExt cx="4971603" cy="3361217"/>
          </a:xfrm>
        </p:grpSpPr>
        <p:sp>
          <p:nvSpPr>
            <p:cNvPr id="197" name="Google Shape;197;p5"/>
            <p:cNvSpPr/>
            <p:nvPr/>
          </p:nvSpPr>
          <p:spPr>
            <a:xfrm>
              <a:off x="0" y="809181"/>
              <a:ext cx="4971603" cy="1493874"/>
            </a:xfrm>
            <a:prstGeom prst="roundRect">
              <a:avLst>
                <a:gd fmla="val 10000" name="adj"/>
              </a:avLst>
            </a:prstGeom>
            <a:solidFill>
              <a:srgbClr val="F2F2F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8" name="Google Shape;198;p5"/>
            <p:cNvSpPr/>
            <p:nvPr/>
          </p:nvSpPr>
          <p:spPr>
            <a:xfrm>
              <a:off x="451896" y="1145303"/>
              <a:ext cx="821630" cy="821630"/>
            </a:xfrm>
            <a:prstGeom prst="rect">
              <a:avLst/>
            </a:pr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9" name="Google Shape;199;p5"/>
            <p:cNvSpPr/>
            <p:nvPr/>
          </p:nvSpPr>
          <p:spPr>
            <a:xfrm>
              <a:off x="1725424" y="809181"/>
              <a:ext cx="3246178" cy="149387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0" name="Google Shape;200;p5"/>
            <p:cNvSpPr txBox="1"/>
            <p:nvPr/>
          </p:nvSpPr>
          <p:spPr>
            <a:xfrm>
              <a:off x="1725424" y="809181"/>
              <a:ext cx="3246178" cy="149387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58100" lIns="158100" spcFirstLastPara="1" rIns="158100" wrap="square" tIns="1581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600"/>
                <a:buFont typeface="Georgia"/>
                <a:buNone/>
              </a:pPr>
              <a:r>
                <a:rPr b="1" i="0" lang="en-US" sz="1600" u="none" cap="none" strike="noStrike">
                  <a:solidFill>
                    <a:schemeClr val="lt1"/>
                  </a:solidFill>
                  <a:latin typeface="Georgia"/>
                  <a:ea typeface="Georgia"/>
                  <a:cs typeface="Georgia"/>
                  <a:sym typeface="Georgia"/>
                </a:rPr>
                <a:t>We want to make all documents and forms accessible to ALL parents in a manner that is easily read and understood.</a:t>
              </a:r>
              <a:endParaRPr b="1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1" name="Google Shape;201;p5"/>
            <p:cNvSpPr/>
            <p:nvPr/>
          </p:nvSpPr>
          <p:spPr>
            <a:xfrm>
              <a:off x="0" y="2676524"/>
              <a:ext cx="4971603" cy="1493874"/>
            </a:xfrm>
            <a:prstGeom prst="roundRect">
              <a:avLst>
                <a:gd fmla="val 10000" name="adj"/>
              </a:avLst>
            </a:prstGeom>
            <a:solidFill>
              <a:srgbClr val="F2F2F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2" name="Google Shape;202;p5"/>
            <p:cNvSpPr/>
            <p:nvPr/>
          </p:nvSpPr>
          <p:spPr>
            <a:xfrm>
              <a:off x="451896" y="3012646"/>
              <a:ext cx="821630" cy="821630"/>
            </a:xfrm>
            <a:prstGeom prst="rect">
              <a:avLst/>
            </a:prstGeom>
            <a:blipFill rotWithShape="1">
              <a:blip r:embed="rId4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3" name="Google Shape;203;p5"/>
            <p:cNvSpPr/>
            <p:nvPr/>
          </p:nvSpPr>
          <p:spPr>
            <a:xfrm>
              <a:off x="1725424" y="2676524"/>
              <a:ext cx="3246178" cy="149387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4" name="Google Shape;204;p5"/>
            <p:cNvSpPr txBox="1"/>
            <p:nvPr/>
          </p:nvSpPr>
          <p:spPr>
            <a:xfrm>
              <a:off x="1725424" y="2676524"/>
              <a:ext cx="3246178" cy="149387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58100" lIns="158100" spcFirstLastPara="1" rIns="158100" wrap="square" tIns="1581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600"/>
                <a:buFont typeface="Georgia"/>
                <a:buNone/>
              </a:pPr>
              <a:r>
                <a:rPr b="1" i="0" lang="en-US" sz="1600" u="none" cap="none" strike="noStrike">
                  <a:solidFill>
                    <a:schemeClr val="lt1"/>
                  </a:solidFill>
                  <a:latin typeface="Georgia"/>
                  <a:ea typeface="Georgia"/>
                  <a:cs typeface="Georgia"/>
                  <a:sym typeface="Georgia"/>
                </a:rPr>
                <a:t>Copies of documents/forms can be printed in large format (upon request) and in other languages (upon request).</a:t>
              </a:r>
              <a:endParaRPr b="1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10" name="Google Shape;210;p6"/>
          <p:cNvSpPr txBox="1"/>
          <p:nvPr>
            <p:ph type="title"/>
          </p:nvPr>
        </p:nvSpPr>
        <p:spPr>
          <a:xfrm>
            <a:off x="489360" y="1382486"/>
            <a:ext cx="2660686" cy="409302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800"/>
              <a:buFont typeface="Georgia"/>
              <a:buNone/>
            </a:pPr>
            <a:r>
              <a:rPr b="1" lang="en-US" sz="3800">
                <a:latin typeface="Georgia"/>
                <a:ea typeface="Georgia"/>
                <a:cs typeface="Georgia"/>
                <a:sym typeface="Georgia"/>
              </a:rPr>
              <a:t>How </a:t>
            </a:r>
            <a:r>
              <a:rPr b="1" lang="en-US" sz="3800" u="sng">
                <a:latin typeface="Georgia"/>
                <a:ea typeface="Georgia"/>
                <a:cs typeface="Georgia"/>
                <a:sym typeface="Georgia"/>
              </a:rPr>
              <a:t>MMS</a:t>
            </a:r>
            <a:r>
              <a:rPr b="1" lang="en-US" sz="3800">
                <a:latin typeface="Georgia"/>
                <a:ea typeface="Georgia"/>
                <a:cs typeface="Georgia"/>
                <a:sym typeface="Georgia"/>
              </a:rPr>
              <a:t> uses Title I funds</a:t>
            </a:r>
            <a:endParaRPr/>
          </a:p>
        </p:txBody>
      </p:sp>
      <p:grpSp>
        <p:nvGrpSpPr>
          <p:cNvPr id="211" name="Google Shape;211;p6"/>
          <p:cNvGrpSpPr/>
          <p:nvPr/>
        </p:nvGrpSpPr>
        <p:grpSpPr>
          <a:xfrm>
            <a:off x="996950" y="-8467"/>
            <a:ext cx="3575050" cy="6866467"/>
            <a:chOff x="7425267" y="-8467"/>
            <a:chExt cx="4766733" cy="6866467"/>
          </a:xfrm>
        </p:grpSpPr>
        <p:cxnSp>
          <p:nvCxnSpPr>
            <p:cNvPr id="212" name="Google Shape;212;p6"/>
            <p:cNvCxnSpPr/>
            <p:nvPr/>
          </p:nvCxnSpPr>
          <p:spPr>
            <a:xfrm>
              <a:off x="9371012" y="0"/>
              <a:ext cx="1219200" cy="6858000"/>
            </a:xfrm>
            <a:prstGeom prst="straightConnector1">
              <a:avLst/>
            </a:prstGeom>
            <a:noFill/>
            <a:ln cap="flat" cmpd="sng" w="9525">
              <a:solidFill>
                <a:srgbClr val="BFBFBF">
                  <a:alpha val="73725"/>
                </a:srgbClr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13" name="Google Shape;213;p6"/>
            <p:cNvCxnSpPr/>
            <p:nvPr/>
          </p:nvCxnSpPr>
          <p:spPr>
            <a:xfrm flipH="1">
              <a:off x="7425267" y="3681413"/>
              <a:ext cx="4763558" cy="3176587"/>
            </a:xfrm>
            <a:prstGeom prst="straightConnector1">
              <a:avLst/>
            </a:prstGeom>
            <a:noFill/>
            <a:ln cap="flat" cmpd="sng" w="9525">
              <a:solidFill>
                <a:srgbClr val="BFBFBF">
                  <a:alpha val="80000"/>
                </a:srgbClr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214" name="Google Shape;214;p6"/>
            <p:cNvSpPr/>
            <p:nvPr/>
          </p:nvSpPr>
          <p:spPr>
            <a:xfrm>
              <a:off x="9181476" y="-8467"/>
              <a:ext cx="3007349" cy="6866467"/>
            </a:xfrm>
            <a:custGeom>
              <a:rect b="b" l="l" r="r" t="t"/>
              <a:pathLst>
                <a:path extrusionOk="0" h="6866467" w="3007349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28627"/>
              </a:schemeClr>
            </a:solidFill>
            <a:ln>
              <a:noFill/>
            </a:ln>
          </p:spPr>
        </p:sp>
        <p:sp>
          <p:nvSpPr>
            <p:cNvPr id="215" name="Google Shape;215;p6"/>
            <p:cNvSpPr/>
            <p:nvPr/>
          </p:nvSpPr>
          <p:spPr>
            <a:xfrm>
              <a:off x="9603442" y="-8467"/>
              <a:ext cx="2588558" cy="6866467"/>
            </a:xfrm>
            <a:custGeom>
              <a:rect b="b" l="l" r="r" t="t"/>
              <a:pathLst>
                <a:path extrusionOk="0" h="6866467" w="2573311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</p:sp>
        <p:sp>
          <p:nvSpPr>
            <p:cNvPr id="216" name="Google Shape;216;p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fmla="val 100000" name="adj"/>
              </a:avLst>
            </a:prstGeom>
            <a:solidFill>
              <a:schemeClr val="accent2">
                <a:alpha val="70588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7" name="Google Shape;217;p6"/>
            <p:cNvSpPr/>
            <p:nvPr/>
          </p:nvSpPr>
          <p:spPr>
            <a:xfrm>
              <a:off x="9334500" y="-8467"/>
              <a:ext cx="2854326" cy="6866467"/>
            </a:xfrm>
            <a:custGeom>
              <a:rect b="b" l="l" r="r" t="t"/>
              <a:pathLst>
                <a:path extrusionOk="0" h="6866467" w="2858013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7818">
                <a:alpha val="68627"/>
              </a:srgbClr>
            </a:solidFill>
            <a:ln>
              <a:noFill/>
            </a:ln>
          </p:spPr>
        </p:sp>
        <p:sp>
          <p:nvSpPr>
            <p:cNvPr id="218" name="Google Shape;218;p6"/>
            <p:cNvSpPr/>
            <p:nvPr/>
          </p:nvSpPr>
          <p:spPr>
            <a:xfrm>
              <a:off x="10898730" y="-8467"/>
              <a:ext cx="1290094" cy="6866467"/>
            </a:xfrm>
            <a:custGeom>
              <a:rect b="b" l="l" r="r" t="t"/>
              <a:pathLst>
                <a:path extrusionOk="0" h="6858000" w="1290094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rgbClr val="BFE471">
                <a:alpha val="68627"/>
              </a:srgbClr>
            </a:solidFill>
            <a:ln>
              <a:noFill/>
            </a:ln>
          </p:spPr>
        </p:sp>
        <p:sp>
          <p:nvSpPr>
            <p:cNvPr id="219" name="Google Shape;219;p6"/>
            <p:cNvSpPr/>
            <p:nvPr/>
          </p:nvSpPr>
          <p:spPr>
            <a:xfrm>
              <a:off x="10938999" y="-8467"/>
              <a:ext cx="1249825" cy="6866467"/>
            </a:xfrm>
            <a:custGeom>
              <a:rect b="b" l="l" r="r" t="t"/>
              <a:pathLst>
                <a:path extrusionOk="0" h="6858000" w="1249825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3529"/>
              </a:schemeClr>
            </a:solidFill>
            <a:ln>
              <a:noFill/>
            </a:ln>
          </p:spPr>
        </p:sp>
        <p:sp>
          <p:nvSpPr>
            <p:cNvPr id="220" name="Google Shape;220;p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fmla="val 100000" name="adj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21" name="Google Shape;221;p6"/>
          <p:cNvSpPr/>
          <p:nvPr/>
        </p:nvSpPr>
        <p:spPr>
          <a:xfrm>
            <a:off x="4483289" y="0"/>
            <a:ext cx="466071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grpSp>
        <p:nvGrpSpPr>
          <p:cNvPr id="222" name="Google Shape;222;p6"/>
          <p:cNvGrpSpPr/>
          <p:nvPr/>
        </p:nvGrpSpPr>
        <p:grpSpPr>
          <a:xfrm>
            <a:off x="3687414" y="1214773"/>
            <a:ext cx="4971603" cy="4439160"/>
            <a:chOff x="0" y="270210"/>
            <a:chExt cx="4971603" cy="4439160"/>
          </a:xfrm>
        </p:grpSpPr>
        <p:sp>
          <p:nvSpPr>
            <p:cNvPr id="223" name="Google Shape;223;p6"/>
            <p:cNvSpPr/>
            <p:nvPr/>
          </p:nvSpPr>
          <p:spPr>
            <a:xfrm>
              <a:off x="0" y="270210"/>
              <a:ext cx="4971603" cy="444600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61A540"/>
                </a:gs>
                <a:gs pos="78000">
                  <a:srgbClr val="4A911B"/>
                </a:gs>
                <a:gs pos="100000">
                  <a:srgbClr val="4A911B"/>
                </a:gs>
              </a:gsLst>
              <a:lin ang="5400000" scaled="0"/>
            </a:gradFill>
            <a:ln>
              <a:noFill/>
            </a:ln>
            <a:effectLst>
              <a:outerShdw blurRad="38100" rotWithShape="0" dir="5400000" dist="25400">
                <a:srgbClr val="000000">
                  <a:alpha val="33725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4" name="Google Shape;224;p6"/>
            <p:cNvSpPr txBox="1"/>
            <p:nvPr/>
          </p:nvSpPr>
          <p:spPr>
            <a:xfrm>
              <a:off x="21704" y="291914"/>
              <a:ext cx="4928195" cy="40119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72375" lIns="72375" spcFirstLastPara="1" rIns="72375" wrap="square" tIns="7237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900"/>
                <a:buFont typeface="Trebuchet MS"/>
                <a:buNone/>
              </a:pPr>
              <a:r>
                <a:rPr b="1" i="0" lang="en-US" sz="1900" u="none" cap="none" strike="noStrike">
                  <a:solidFill>
                    <a:schemeClr val="lt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Family engagement resources for families</a:t>
              </a:r>
              <a:endParaRPr b="1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5" name="Google Shape;225;p6"/>
            <p:cNvSpPr/>
            <p:nvPr/>
          </p:nvSpPr>
          <p:spPr>
            <a:xfrm>
              <a:off x="0" y="769530"/>
              <a:ext cx="4971603" cy="444600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70AD41"/>
                </a:gs>
                <a:gs pos="78000">
                  <a:srgbClr val="5C991C"/>
                </a:gs>
                <a:gs pos="100000">
                  <a:srgbClr val="5C991C"/>
                </a:gs>
              </a:gsLst>
              <a:lin ang="5400000" scaled="0"/>
            </a:gradFill>
            <a:ln>
              <a:noFill/>
            </a:ln>
            <a:effectLst>
              <a:outerShdw blurRad="38100" rotWithShape="0" dir="5400000" dist="25400">
                <a:srgbClr val="000000">
                  <a:alpha val="33725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6" name="Google Shape;226;p6"/>
            <p:cNvSpPr txBox="1"/>
            <p:nvPr/>
          </p:nvSpPr>
          <p:spPr>
            <a:xfrm>
              <a:off x="21704" y="791234"/>
              <a:ext cx="4928195" cy="40119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72375" lIns="72375" spcFirstLastPara="1" rIns="72375" wrap="square" tIns="7237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900"/>
                <a:buFont typeface="Trebuchet MS"/>
                <a:buNone/>
              </a:pPr>
              <a:r>
                <a:rPr b="1" i="0" lang="en-US" sz="1900" u="none" cap="none" strike="noStrike">
                  <a:solidFill>
                    <a:schemeClr val="lt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Newsletters</a:t>
              </a:r>
              <a:endParaRPr b="1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7" name="Google Shape;227;p6"/>
            <p:cNvSpPr/>
            <p:nvPr/>
          </p:nvSpPr>
          <p:spPr>
            <a:xfrm>
              <a:off x="0" y="1268850"/>
              <a:ext cx="4971603" cy="444600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7FB540"/>
                </a:gs>
                <a:gs pos="78000">
                  <a:srgbClr val="6CA11B"/>
                </a:gs>
                <a:gs pos="100000">
                  <a:srgbClr val="6CA11B"/>
                </a:gs>
              </a:gsLst>
              <a:lin ang="5400000" scaled="0"/>
            </a:gradFill>
            <a:ln>
              <a:noFill/>
            </a:ln>
            <a:effectLst>
              <a:outerShdw blurRad="38100" rotWithShape="0" dir="5400000" dist="25400">
                <a:srgbClr val="000000">
                  <a:alpha val="33725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8" name="Google Shape;228;p6"/>
            <p:cNvSpPr txBox="1"/>
            <p:nvPr/>
          </p:nvSpPr>
          <p:spPr>
            <a:xfrm>
              <a:off x="21704" y="1290554"/>
              <a:ext cx="4928100" cy="401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72375" lIns="72375" spcFirstLastPara="1" rIns="72375" wrap="square" tIns="7237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900"/>
                <a:buFont typeface="Trebuchet MS"/>
                <a:buNone/>
              </a:pPr>
              <a:r>
                <a:rPr b="1" i="0" lang="en-US" sz="1900" u="none" cap="none" strike="noStrike">
                  <a:solidFill>
                    <a:schemeClr val="lt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Title I Parent Guidebooks</a:t>
              </a:r>
              <a:endParaRPr b="1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9" name="Google Shape;229;p6"/>
            <p:cNvSpPr/>
            <p:nvPr/>
          </p:nvSpPr>
          <p:spPr>
            <a:xfrm>
              <a:off x="0" y="1768170"/>
              <a:ext cx="4971603" cy="444600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93BD3F"/>
                </a:gs>
                <a:gs pos="78000">
                  <a:srgbClr val="80A91A"/>
                </a:gs>
                <a:gs pos="100000">
                  <a:srgbClr val="80A91A"/>
                </a:gs>
              </a:gsLst>
              <a:lin ang="5400000" scaled="0"/>
            </a:gradFill>
            <a:ln>
              <a:noFill/>
            </a:ln>
            <a:effectLst>
              <a:outerShdw blurRad="38100" rotWithShape="0" dir="5400000" dist="25400">
                <a:srgbClr val="000000">
                  <a:alpha val="33725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0" name="Google Shape;230;p6"/>
            <p:cNvSpPr txBox="1"/>
            <p:nvPr/>
          </p:nvSpPr>
          <p:spPr>
            <a:xfrm>
              <a:off x="21704" y="1789874"/>
              <a:ext cx="4928195" cy="40119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72375" lIns="72375" spcFirstLastPara="1" rIns="72375" wrap="square" tIns="7237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900"/>
                <a:buFont typeface="Trebuchet MS"/>
                <a:buNone/>
              </a:pPr>
              <a:r>
                <a:rPr b="1" i="0" lang="en-US" sz="1900" u="none" cap="none" strike="noStrike">
                  <a:solidFill>
                    <a:schemeClr val="lt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Student Datebooks</a:t>
              </a:r>
              <a:endParaRPr b="1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1" name="Google Shape;231;p6"/>
            <p:cNvSpPr/>
            <p:nvPr/>
          </p:nvSpPr>
          <p:spPr>
            <a:xfrm>
              <a:off x="0" y="2267490"/>
              <a:ext cx="4971603" cy="444600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A9C540"/>
                </a:gs>
                <a:gs pos="78000">
                  <a:srgbClr val="95B11A"/>
                </a:gs>
                <a:gs pos="100000">
                  <a:srgbClr val="95B11A"/>
                </a:gs>
              </a:gsLst>
              <a:lin ang="5400000" scaled="0"/>
            </a:gradFill>
            <a:ln>
              <a:noFill/>
            </a:ln>
            <a:effectLst>
              <a:outerShdw blurRad="38100" rotWithShape="0" dir="5400000" dist="25400">
                <a:srgbClr val="000000">
                  <a:alpha val="33725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2" name="Google Shape;232;p6"/>
            <p:cNvSpPr txBox="1"/>
            <p:nvPr/>
          </p:nvSpPr>
          <p:spPr>
            <a:xfrm>
              <a:off x="21704" y="2289194"/>
              <a:ext cx="4928195" cy="40119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72375" lIns="72375" spcFirstLastPara="1" rIns="72375" wrap="square" tIns="7237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900"/>
                <a:buFont typeface="Trebuchet MS"/>
                <a:buNone/>
              </a:pPr>
              <a:r>
                <a:rPr b="1" i="0" lang="en-US" sz="1900" u="none" cap="none" strike="noStrike">
                  <a:solidFill>
                    <a:schemeClr val="lt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Afterschool  Tutoring</a:t>
              </a:r>
              <a:endParaRPr b="1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3" name="Google Shape;233;p6"/>
            <p:cNvSpPr/>
            <p:nvPr/>
          </p:nvSpPr>
          <p:spPr>
            <a:xfrm>
              <a:off x="0" y="2766810"/>
              <a:ext cx="4971603" cy="444600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C1CE3F"/>
                </a:gs>
                <a:gs pos="78000">
                  <a:srgbClr val="ACBA19"/>
                </a:gs>
                <a:gs pos="100000">
                  <a:srgbClr val="ACBA19"/>
                </a:gs>
              </a:gsLst>
              <a:lin ang="5400000" scaled="0"/>
            </a:gradFill>
            <a:ln>
              <a:noFill/>
            </a:ln>
            <a:effectLst>
              <a:outerShdw blurRad="38100" rotWithShape="0" dir="5400000" dist="25400">
                <a:srgbClr val="000000">
                  <a:alpha val="33725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4" name="Google Shape;234;p6"/>
            <p:cNvSpPr txBox="1"/>
            <p:nvPr/>
          </p:nvSpPr>
          <p:spPr>
            <a:xfrm>
              <a:off x="21704" y="2788514"/>
              <a:ext cx="4928195" cy="40119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72375" lIns="72375" spcFirstLastPara="1" rIns="72375" wrap="square" tIns="7237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900"/>
                <a:buFont typeface="Trebuchet MS"/>
                <a:buNone/>
              </a:pPr>
              <a:r>
                <a:rPr b="1" i="0" lang="en-US" sz="1900" u="none" cap="none" strike="noStrike">
                  <a:solidFill>
                    <a:schemeClr val="lt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Technology</a:t>
              </a:r>
              <a:endParaRPr b="1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5" name="Google Shape;235;p6"/>
            <p:cNvSpPr/>
            <p:nvPr/>
          </p:nvSpPr>
          <p:spPr>
            <a:xfrm>
              <a:off x="0" y="3266130"/>
              <a:ext cx="4971603" cy="444600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D8D33E"/>
                </a:gs>
                <a:gs pos="78000">
                  <a:srgbClr val="C3BE17"/>
                </a:gs>
                <a:gs pos="100000">
                  <a:srgbClr val="C3BE17"/>
                </a:gs>
              </a:gsLst>
              <a:lin ang="5400000" scaled="0"/>
            </a:gradFill>
            <a:ln>
              <a:noFill/>
            </a:ln>
            <a:effectLst>
              <a:outerShdw blurRad="38100" rotWithShape="0" dir="5400000" dist="25400">
                <a:srgbClr val="000000">
                  <a:alpha val="33725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6" name="Google Shape;236;p6"/>
            <p:cNvSpPr txBox="1"/>
            <p:nvPr/>
          </p:nvSpPr>
          <p:spPr>
            <a:xfrm>
              <a:off x="21704" y="3287834"/>
              <a:ext cx="4928195" cy="40119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72375" lIns="72375" spcFirstLastPara="1" rIns="72375" wrap="square" tIns="7237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900"/>
                <a:buFont typeface="Trebuchet MS"/>
                <a:buNone/>
              </a:pPr>
              <a:r>
                <a:rPr b="1" i="0" lang="en-US" sz="1900" u="none" cap="none" strike="noStrike">
                  <a:solidFill>
                    <a:schemeClr val="lt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Instructional Software</a:t>
              </a:r>
              <a:endParaRPr b="1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7" name="Google Shape;237;p6"/>
            <p:cNvSpPr/>
            <p:nvPr/>
          </p:nvSpPr>
          <p:spPr>
            <a:xfrm>
              <a:off x="0" y="3765450"/>
              <a:ext cx="4971603" cy="444600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DFC93F"/>
                </a:gs>
                <a:gs pos="78000">
                  <a:srgbClr val="CBB417"/>
                </a:gs>
                <a:gs pos="100000">
                  <a:srgbClr val="CBB417"/>
                </a:gs>
              </a:gsLst>
              <a:lin ang="5400000" scaled="0"/>
            </a:gradFill>
            <a:ln>
              <a:noFill/>
            </a:ln>
            <a:effectLst>
              <a:outerShdw blurRad="38100" rotWithShape="0" dir="5400000" dist="25400">
                <a:srgbClr val="000000">
                  <a:alpha val="33725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8" name="Google Shape;238;p6"/>
            <p:cNvSpPr txBox="1"/>
            <p:nvPr/>
          </p:nvSpPr>
          <p:spPr>
            <a:xfrm>
              <a:off x="21704" y="3787154"/>
              <a:ext cx="4928195" cy="40119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72375" lIns="72375" spcFirstLastPara="1" rIns="72375" wrap="square" tIns="7237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900"/>
                <a:buFont typeface="Trebuchet MS"/>
                <a:buNone/>
              </a:pPr>
              <a:r>
                <a:rPr b="1" i="0" lang="en-US" sz="1900" u="none" cap="none" strike="noStrike">
                  <a:solidFill>
                    <a:schemeClr val="lt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Staff Salaries</a:t>
              </a:r>
              <a:endParaRPr b="1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9" name="Google Shape;239;p6"/>
            <p:cNvSpPr/>
            <p:nvPr/>
          </p:nvSpPr>
          <p:spPr>
            <a:xfrm>
              <a:off x="0" y="4264770"/>
              <a:ext cx="4971603" cy="444600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E8BC3E"/>
                </a:gs>
                <a:gs pos="78000">
                  <a:srgbClr val="D2A817"/>
                </a:gs>
                <a:gs pos="100000">
                  <a:srgbClr val="D2A817"/>
                </a:gs>
              </a:gsLst>
              <a:lin ang="5400000" scaled="0"/>
            </a:gradFill>
            <a:ln>
              <a:noFill/>
            </a:ln>
            <a:effectLst>
              <a:outerShdw blurRad="38100" rotWithShape="0" dir="5400000" dist="25400">
                <a:srgbClr val="000000">
                  <a:alpha val="33725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0" name="Google Shape;240;p6"/>
            <p:cNvSpPr txBox="1"/>
            <p:nvPr/>
          </p:nvSpPr>
          <p:spPr>
            <a:xfrm>
              <a:off x="21704" y="4286474"/>
              <a:ext cx="4928195" cy="40119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72375" lIns="72375" spcFirstLastPara="1" rIns="72375" wrap="square" tIns="7237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900"/>
                <a:buFont typeface="Trebuchet MS"/>
                <a:buNone/>
              </a:pPr>
              <a:r>
                <a:rPr b="1" i="0" lang="en-US" sz="1900" u="none" cap="none" strike="noStrike">
                  <a:solidFill>
                    <a:schemeClr val="lt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Supplemental Programs/Services</a:t>
              </a:r>
              <a:endParaRPr b="1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7"/>
          <p:cNvSpPr txBox="1"/>
          <p:nvPr>
            <p:ph type="title"/>
          </p:nvPr>
        </p:nvSpPr>
        <p:spPr>
          <a:xfrm>
            <a:off x="292728" y="270095"/>
            <a:ext cx="6347700" cy="132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Georgia"/>
              <a:buNone/>
            </a:pPr>
            <a:r>
              <a:rPr b="1" lang="en-US">
                <a:latin typeface="Georgia"/>
                <a:ea typeface="Georgia"/>
                <a:cs typeface="Georgia"/>
                <a:sym typeface="Georgia"/>
              </a:rPr>
              <a:t>School Goals for FY</a:t>
            </a:r>
            <a:r>
              <a:rPr lang="en-US">
                <a:latin typeface="Georgia"/>
                <a:ea typeface="Georgia"/>
                <a:cs typeface="Georgia"/>
                <a:sym typeface="Georgia"/>
              </a:rPr>
              <a:t>26</a:t>
            </a:r>
            <a:endParaRPr/>
          </a:p>
        </p:txBody>
      </p:sp>
      <p:sp>
        <p:nvSpPr>
          <p:cNvPr id="246" name="Google Shape;246;p7"/>
          <p:cNvSpPr txBox="1"/>
          <p:nvPr>
            <p:ph idx="1" type="body"/>
          </p:nvPr>
        </p:nvSpPr>
        <p:spPr>
          <a:xfrm>
            <a:off x="292725" y="1119450"/>
            <a:ext cx="8610000" cy="543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238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500"/>
              <a:buFont typeface="Arial"/>
              <a:buChar char="►"/>
            </a:pPr>
            <a:r>
              <a:rPr b="1" lang="en-US" sz="1500">
                <a:latin typeface="Arial"/>
                <a:ea typeface="Arial"/>
                <a:cs typeface="Arial"/>
                <a:sym typeface="Arial"/>
              </a:rPr>
              <a:t>By the end of 2026, Manchester Middle School will increase student proficiency in reading and math by at least 3% in overall growth from fall to spring local and state diagnostic and assessments using clear and collaborative practices. </a:t>
            </a:r>
            <a:endParaRPr b="1" sz="1500"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latin typeface="Arial"/>
              <a:ea typeface="Arial"/>
              <a:cs typeface="Arial"/>
              <a:sym typeface="Arial"/>
            </a:endParaRPr>
          </a:p>
          <a:p>
            <a:pPr indent="-3238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Font typeface="Arial"/>
              <a:buChar char="►"/>
            </a:pPr>
            <a:r>
              <a:rPr b="1" lang="en-US" sz="1500">
                <a:latin typeface="Arial"/>
                <a:ea typeface="Arial"/>
                <a:cs typeface="Arial"/>
                <a:sym typeface="Arial"/>
              </a:rPr>
              <a:t>During the 2025-26 school year, Manchester Middle School will provide activities each nine weeks to help (promote) families to become stronger advocates for their scholars’ education.  </a:t>
            </a:r>
            <a:endParaRPr b="1" sz="1500"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latin typeface="Arial"/>
              <a:ea typeface="Arial"/>
              <a:cs typeface="Arial"/>
              <a:sym typeface="Arial"/>
            </a:endParaRPr>
          </a:p>
          <a:p>
            <a:pPr indent="-3238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Font typeface="Arial"/>
              <a:buChar char="►"/>
            </a:pPr>
            <a:r>
              <a:rPr b="1" lang="en-US" sz="1500">
                <a:latin typeface="Arial"/>
                <a:ea typeface="Arial"/>
                <a:cs typeface="Arial"/>
                <a:sym typeface="Arial"/>
              </a:rPr>
              <a:t>By the end of the 2025–2026 school year, Manchester Middle School will increase overall student attendance by 2.3% and reduce office discipline referrals by 10% through the implementation of a tiered intervention system, consistent behavior expectations, and student incentive programs that promote positive behavior and regular school attendance.</a:t>
            </a:r>
            <a:endParaRPr b="1" sz="15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latin typeface="Arial"/>
              <a:ea typeface="Arial"/>
              <a:cs typeface="Arial"/>
              <a:sym typeface="Arial"/>
            </a:endParaRPr>
          </a:p>
          <a:p>
            <a:pPr indent="-3238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Font typeface="Arial"/>
              <a:buChar char="►"/>
            </a:pPr>
            <a:r>
              <a:rPr b="1" lang="en-US" sz="1500">
                <a:latin typeface="Arial"/>
                <a:ea typeface="Arial"/>
                <a:cs typeface="Arial"/>
                <a:sym typeface="Arial"/>
              </a:rPr>
              <a:t>By the end of 2026 school year, Manchester Middle School will increase student ownership of academic progress by ensuring that all scholars regularly track their individual growth.. Teachers will facilitate student-led data conferences at least once per quarter to promote reflection, accountability, and personalized goal-setting.</a:t>
            </a:r>
            <a:endParaRPr b="1" sz="1500"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8"/>
          <p:cNvSpPr/>
          <p:nvPr/>
        </p:nvSpPr>
        <p:spPr>
          <a:xfrm>
            <a:off x="0" y="0"/>
            <a:ext cx="9141618" cy="685799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52" name="Google Shape;252;p8"/>
          <p:cNvSpPr txBox="1"/>
          <p:nvPr>
            <p:ph idx="1" type="body"/>
          </p:nvPr>
        </p:nvSpPr>
        <p:spPr>
          <a:xfrm>
            <a:off x="508000" y="1253067"/>
            <a:ext cx="4616450" cy="435186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-283464" lvl="0" marL="36576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4C600"/>
              </a:buClr>
              <a:buSzPts val="1440"/>
              <a:buFont typeface="Noto Sans Symbols"/>
              <a:buChar char="⚫"/>
            </a:pPr>
            <a:r>
              <a:rPr lang="en-US">
                <a:latin typeface="Georgia"/>
                <a:ea typeface="Georgia"/>
                <a:cs typeface="Georgia"/>
                <a:sym typeface="Georgia"/>
              </a:rPr>
              <a:t>Georgia uses the </a:t>
            </a:r>
            <a:r>
              <a:rPr b="1" lang="en-US">
                <a:latin typeface="Georgia"/>
                <a:ea typeface="Georgia"/>
                <a:cs typeface="Georgia"/>
                <a:sym typeface="Georgia"/>
              </a:rPr>
              <a:t>College and Career Ready Performance Index</a:t>
            </a:r>
            <a:r>
              <a:rPr lang="en-US">
                <a:latin typeface="Georgia"/>
                <a:ea typeface="Georgia"/>
                <a:cs typeface="Georgia"/>
                <a:sym typeface="Georgia"/>
              </a:rPr>
              <a:t> (</a:t>
            </a:r>
            <a:r>
              <a:rPr b="1" lang="en-US">
                <a:latin typeface="Georgia"/>
                <a:ea typeface="Georgia"/>
                <a:cs typeface="Georgia"/>
                <a:sym typeface="Georgia"/>
              </a:rPr>
              <a:t>CCRPI</a:t>
            </a:r>
            <a:r>
              <a:rPr lang="en-US">
                <a:latin typeface="Georgia"/>
                <a:ea typeface="Georgia"/>
                <a:cs typeface="Georgia"/>
                <a:sym typeface="Georgia"/>
              </a:rPr>
              <a:t>) for state accountability purposes. </a:t>
            </a:r>
            <a:endParaRPr/>
          </a:p>
          <a:p>
            <a:pPr indent="0" lvl="0" marL="82296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94C600"/>
              </a:buClr>
              <a:buSzPts val="1440"/>
              <a:buNone/>
            </a:pPr>
            <a:r>
              <a:t/>
            </a:r>
            <a:endParaRPr>
              <a:latin typeface="Georgia"/>
              <a:ea typeface="Georgia"/>
              <a:cs typeface="Georgia"/>
              <a:sym typeface="Georgia"/>
            </a:endParaRPr>
          </a:p>
          <a:p>
            <a:pPr indent="-283464" lvl="0" marL="36576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94C600"/>
              </a:buClr>
              <a:buSzPts val="1440"/>
              <a:buFont typeface="Noto Sans Symbols"/>
              <a:buChar char="⚫"/>
            </a:pPr>
            <a:r>
              <a:rPr lang="en-US">
                <a:latin typeface="Georgia"/>
                <a:ea typeface="Georgia"/>
                <a:cs typeface="Georgia"/>
                <a:sym typeface="Georgia"/>
              </a:rPr>
              <a:t>The CCRPI is like a </a:t>
            </a:r>
            <a:r>
              <a:rPr b="1" lang="en-US">
                <a:latin typeface="Georgia"/>
                <a:ea typeface="Georgia"/>
                <a:cs typeface="Georgia"/>
                <a:sym typeface="Georgia"/>
              </a:rPr>
              <a:t>REPORT CARD </a:t>
            </a:r>
            <a:r>
              <a:rPr lang="en-US">
                <a:latin typeface="Georgia"/>
                <a:ea typeface="Georgia"/>
                <a:cs typeface="Georgia"/>
                <a:sym typeface="Georgia"/>
              </a:rPr>
              <a:t>for schools.</a:t>
            </a:r>
            <a:endParaRPr/>
          </a:p>
          <a:p>
            <a:pPr indent="0" lvl="0" marL="82296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94C600"/>
              </a:buClr>
              <a:buSzPts val="1440"/>
              <a:buNone/>
            </a:pPr>
            <a:r>
              <a:t/>
            </a:r>
            <a:endParaRPr>
              <a:latin typeface="Georgia"/>
              <a:ea typeface="Georgia"/>
              <a:cs typeface="Georgia"/>
              <a:sym typeface="Georgia"/>
            </a:endParaRPr>
          </a:p>
          <a:p>
            <a:pPr indent="-283464" lvl="0" marL="36576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94C600"/>
              </a:buClr>
              <a:buSzPts val="1440"/>
              <a:buFont typeface="Noto Sans Symbols"/>
              <a:buChar char="⚫"/>
            </a:pPr>
            <a:r>
              <a:rPr lang="en-US">
                <a:latin typeface="Georgia"/>
                <a:ea typeface="Georgia"/>
                <a:cs typeface="Georgia"/>
                <a:sym typeface="Georgia"/>
              </a:rPr>
              <a:t>CCRPI has multiple indicators to </a:t>
            </a:r>
            <a:r>
              <a:rPr lang="en-US" u="sng">
                <a:latin typeface="Georgia"/>
                <a:ea typeface="Georgia"/>
                <a:cs typeface="Georgia"/>
                <a:sym typeface="Georgia"/>
              </a:rPr>
              <a:t>determine a school’s performance</a:t>
            </a:r>
            <a:r>
              <a:rPr lang="en-US">
                <a:latin typeface="Georgia"/>
                <a:ea typeface="Georgia"/>
                <a:cs typeface="Georgia"/>
                <a:sym typeface="Georgia"/>
              </a:rPr>
              <a:t>, rather than using a single test score given at one point in time. </a:t>
            </a:r>
            <a:endParaRPr/>
          </a:p>
          <a:p>
            <a:pPr indent="-251459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</p:txBody>
      </p:sp>
      <p:sp>
        <p:nvSpPr>
          <p:cNvPr id="253" name="Google Shape;253;p8"/>
          <p:cNvSpPr/>
          <p:nvPr/>
        </p:nvSpPr>
        <p:spPr>
          <a:xfrm>
            <a:off x="5650992" y="0"/>
            <a:ext cx="3493008" cy="6858000"/>
          </a:xfrm>
          <a:prstGeom prst="rect">
            <a:avLst/>
          </a:prstGeom>
          <a:solidFill>
            <a:srgbClr val="3F3F3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cxnSp>
        <p:nvCxnSpPr>
          <p:cNvPr id="254" name="Google Shape;254;p8"/>
          <p:cNvCxnSpPr/>
          <p:nvPr/>
        </p:nvCxnSpPr>
        <p:spPr>
          <a:xfrm flipH="1">
            <a:off x="7942659" y="0"/>
            <a:ext cx="794940" cy="6858000"/>
          </a:xfrm>
          <a:prstGeom prst="straightConnector1">
            <a:avLst/>
          </a:prstGeom>
          <a:noFill/>
          <a:ln cap="flat" cmpd="sng" w="9525">
            <a:solidFill>
              <a:srgbClr val="BFBFBF">
                <a:alpha val="68627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55" name="Google Shape;255;p8"/>
          <p:cNvCxnSpPr/>
          <p:nvPr/>
        </p:nvCxnSpPr>
        <p:spPr>
          <a:xfrm flipH="1">
            <a:off x="5791200" y="3721395"/>
            <a:ext cx="3259170" cy="3136604"/>
          </a:xfrm>
          <a:prstGeom prst="straightConnector1">
            <a:avLst/>
          </a:prstGeom>
          <a:noFill/>
          <a:ln cap="flat" cmpd="sng" w="9525">
            <a:solidFill>
              <a:srgbClr val="BFBFBF">
                <a:alpha val="68627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56" name="Google Shape;256;p8"/>
          <p:cNvSpPr/>
          <p:nvPr/>
        </p:nvSpPr>
        <p:spPr>
          <a:xfrm>
            <a:off x="6886107" y="-8467"/>
            <a:ext cx="2255511" cy="6866467"/>
          </a:xfrm>
          <a:custGeom>
            <a:rect b="b" l="l" r="r" t="t"/>
            <a:pathLst>
              <a:path extrusionOk="0" h="6866467" w="3007349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28627"/>
            </a:schemeClr>
          </a:solidFill>
          <a:ln>
            <a:noFill/>
          </a:ln>
        </p:spPr>
      </p:sp>
      <p:sp>
        <p:nvSpPr>
          <p:cNvPr id="257" name="Google Shape;257;p8"/>
          <p:cNvSpPr/>
          <p:nvPr/>
        </p:nvSpPr>
        <p:spPr>
          <a:xfrm>
            <a:off x="7202581" y="-8467"/>
            <a:ext cx="1941419" cy="6866467"/>
          </a:xfrm>
          <a:custGeom>
            <a:rect b="b" l="l" r="r" t="t"/>
            <a:pathLst>
              <a:path extrusionOk="0" h="6866467" w="2573311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</p:spPr>
      </p:sp>
      <p:sp>
        <p:nvSpPr>
          <p:cNvPr id="258" name="Google Shape;258;p8"/>
          <p:cNvSpPr/>
          <p:nvPr/>
        </p:nvSpPr>
        <p:spPr>
          <a:xfrm>
            <a:off x="6699249" y="3048000"/>
            <a:ext cx="2444751" cy="3810000"/>
          </a:xfrm>
          <a:prstGeom prst="triangle">
            <a:avLst>
              <a:gd fmla="val 100000" name="adj"/>
            </a:avLst>
          </a:prstGeom>
          <a:solidFill>
            <a:schemeClr val="accent2">
              <a:alpha val="70588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9" name="Google Shape;259;p8"/>
          <p:cNvSpPr/>
          <p:nvPr/>
        </p:nvSpPr>
        <p:spPr>
          <a:xfrm>
            <a:off x="7000875" y="-8467"/>
            <a:ext cx="2140744" cy="6866467"/>
          </a:xfrm>
          <a:custGeom>
            <a:rect b="b" l="l" r="r" t="t"/>
            <a:pathLst>
              <a:path extrusionOk="0" h="6866467" w="2858013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rgbClr val="3F7818">
              <a:alpha val="68627"/>
            </a:srgbClr>
          </a:solidFill>
          <a:ln>
            <a:noFill/>
          </a:ln>
        </p:spPr>
      </p:sp>
      <p:sp>
        <p:nvSpPr>
          <p:cNvPr id="260" name="Google Shape;260;p8"/>
          <p:cNvSpPr/>
          <p:nvPr/>
        </p:nvSpPr>
        <p:spPr>
          <a:xfrm>
            <a:off x="8174047" y="-8467"/>
            <a:ext cx="967571" cy="6866467"/>
          </a:xfrm>
          <a:custGeom>
            <a:rect b="b" l="l" r="r" t="t"/>
            <a:pathLst>
              <a:path extrusionOk="0" h="6858000" w="1290094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rgbClr val="BFE471">
              <a:alpha val="68627"/>
            </a:srgbClr>
          </a:solidFill>
          <a:ln>
            <a:noFill/>
          </a:ln>
        </p:spPr>
      </p:sp>
      <p:sp>
        <p:nvSpPr>
          <p:cNvPr id="261" name="Google Shape;261;p8"/>
          <p:cNvSpPr/>
          <p:nvPr/>
        </p:nvSpPr>
        <p:spPr>
          <a:xfrm>
            <a:off x="8204249" y="-8467"/>
            <a:ext cx="937369" cy="6866467"/>
          </a:xfrm>
          <a:custGeom>
            <a:rect b="b" l="l" r="r" t="t"/>
            <a:pathLst>
              <a:path extrusionOk="0" h="6858000" w="1249825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3529"/>
            </a:schemeClr>
          </a:solidFill>
          <a:ln>
            <a:noFill/>
          </a:ln>
        </p:spPr>
      </p:sp>
      <p:sp>
        <p:nvSpPr>
          <p:cNvPr id="262" name="Google Shape;262;p8"/>
          <p:cNvSpPr/>
          <p:nvPr/>
        </p:nvSpPr>
        <p:spPr>
          <a:xfrm>
            <a:off x="7778749" y="3589867"/>
            <a:ext cx="1362869" cy="3268133"/>
          </a:xfrm>
          <a:prstGeom prst="triangle">
            <a:avLst>
              <a:gd fmla="val 100000" name="adj"/>
            </a:avLst>
          </a:prstGeom>
          <a:solidFill>
            <a:schemeClr val="accent1">
              <a:alpha val="80000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3" name="Google Shape;263;p8"/>
          <p:cNvSpPr txBox="1"/>
          <p:nvPr>
            <p:ph type="title"/>
          </p:nvPr>
        </p:nvSpPr>
        <p:spPr>
          <a:xfrm>
            <a:off x="5872243" y="1253067"/>
            <a:ext cx="2528807" cy="435186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Georgia"/>
              <a:buNone/>
            </a:pPr>
            <a:r>
              <a:rPr b="1" lang="en-US" sz="25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rPr>
              <a:t>College and Career Ready Performance Index ~ CCRPI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7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9"/>
          <p:cNvSpPr txBox="1"/>
          <p:nvPr>
            <p:ph type="title"/>
          </p:nvPr>
        </p:nvSpPr>
        <p:spPr>
          <a:xfrm>
            <a:off x="609600" y="152400"/>
            <a:ext cx="8041440" cy="1219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Georgia"/>
              <a:buNone/>
            </a:pPr>
            <a:r>
              <a:rPr b="1" lang="en-US">
                <a:latin typeface="Georgia"/>
                <a:ea typeface="Georgia"/>
                <a:cs typeface="Georgia"/>
                <a:sym typeface="Georgia"/>
              </a:rPr>
              <a:t>CCRPI measures…</a:t>
            </a:r>
            <a:endParaRPr/>
          </a:p>
        </p:txBody>
      </p:sp>
      <p:pic>
        <p:nvPicPr>
          <p:cNvPr id="269" name="Google Shape;269;p9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85800" y="1371600"/>
            <a:ext cx="7543800" cy="497788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Blue &amp; Gold">
  <a:themeElements>
    <a:clrScheme name="Blue &amp; Gold">
      <a:dk1>
        <a:srgbClr val="FFFFFF"/>
      </a:dk1>
      <a:lt1>
        <a:srgbClr val="01AFD1"/>
      </a:lt1>
      <a:dk2>
        <a:srgbClr val="1E2D31"/>
      </a:dk2>
      <a:lt2>
        <a:srgbClr val="BFC7CA"/>
      </a:lt2>
      <a:accent1>
        <a:srgbClr val="006F85"/>
      </a:accent1>
      <a:accent2>
        <a:srgbClr val="AF4345"/>
      </a:accent2>
      <a:accent3>
        <a:srgbClr val="47D06A"/>
      </a:accent3>
      <a:accent4>
        <a:srgbClr val="F58F8F"/>
      </a:accent4>
      <a:accent5>
        <a:srgbClr val="F6CD4C"/>
      </a:accent5>
      <a:accent6>
        <a:srgbClr val="F8E71C"/>
      </a:accent6>
      <a:hlink>
        <a:srgbClr val="F6CD4C"/>
      </a:hlink>
      <a:folHlink>
        <a:srgbClr val="F6CD4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2020-08-26T15:50:03Z</dcterms:created>
  <dc:creator>Dawn Woodard</dc:creator>
</cp:coreProperties>
</file>